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4"/>
  </p:notesMasterIdLst>
  <p:sldIdLst>
    <p:sldId id="258" r:id="rId3"/>
    <p:sldId id="391" r:id="rId4"/>
    <p:sldId id="401" r:id="rId5"/>
    <p:sldId id="402" r:id="rId6"/>
    <p:sldId id="2083" r:id="rId7"/>
    <p:sldId id="399" r:id="rId8"/>
    <p:sldId id="2084" r:id="rId9"/>
    <p:sldId id="396" r:id="rId10"/>
    <p:sldId id="400" r:id="rId11"/>
    <p:sldId id="404" r:id="rId12"/>
    <p:sldId id="403" r:id="rId13"/>
    <p:sldId id="408" r:id="rId14"/>
    <p:sldId id="406" r:id="rId15"/>
    <p:sldId id="2093" r:id="rId16"/>
    <p:sldId id="2087" r:id="rId17"/>
    <p:sldId id="2088" r:id="rId18"/>
    <p:sldId id="2089" r:id="rId19"/>
    <p:sldId id="2090" r:id="rId20"/>
    <p:sldId id="2091" r:id="rId21"/>
    <p:sldId id="2092" r:id="rId22"/>
    <p:sldId id="20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8AFF"/>
    <a:srgbClr val="0033A0"/>
    <a:srgbClr val="B1C9E8"/>
    <a:srgbClr val="1B36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D4C5FF-9DF8-4DB7-9833-C54FD2FAEF49}" v="11" dt="2023-08-19T12:43:23.2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9"/>
    <p:restoredTop sz="94762"/>
  </p:normalViewPr>
  <p:slideViewPr>
    <p:cSldViewPr snapToGrid="0">
      <p:cViewPr varScale="1">
        <p:scale>
          <a:sx n="70" d="100"/>
          <a:sy n="70" d="100"/>
        </p:scale>
        <p:origin x="6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34939-2C0A-4CED-A2D5-66E8242A6053}"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017B17-84CF-4AE5-80A5-0B498D22E997}" type="slidenum">
              <a:rPr lang="en-US" smtClean="0"/>
              <a:t>‹#›</a:t>
            </a:fld>
            <a:endParaRPr lang="en-US"/>
          </a:p>
        </p:txBody>
      </p:sp>
    </p:spTree>
    <p:extLst>
      <p:ext uri="{BB962C8B-B14F-4D97-AF65-F5344CB8AC3E}">
        <p14:creationId xmlns:p14="http://schemas.microsoft.com/office/powerpoint/2010/main" val="1410613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ask for their input on examples of their involvement in preparedness and recovery</a:t>
            </a:r>
          </a:p>
        </p:txBody>
      </p:sp>
      <p:sp>
        <p:nvSpPr>
          <p:cNvPr id="4" name="Slide Number Placeholder 3"/>
          <p:cNvSpPr>
            <a:spLocks noGrp="1"/>
          </p:cNvSpPr>
          <p:nvPr>
            <p:ph type="sldNum" sz="quarter" idx="5"/>
          </p:nvPr>
        </p:nvSpPr>
        <p:spPr/>
        <p:txBody>
          <a:bodyPr/>
          <a:lstStyle/>
          <a:p>
            <a:fld id="{A2017B17-84CF-4AE5-80A5-0B498D22E997}" type="slidenum">
              <a:rPr lang="en-US" smtClean="0"/>
              <a:t>2</a:t>
            </a:fld>
            <a:endParaRPr lang="en-US"/>
          </a:p>
        </p:txBody>
      </p:sp>
    </p:spTree>
    <p:extLst>
      <p:ext uri="{BB962C8B-B14F-4D97-AF65-F5344CB8AC3E}">
        <p14:creationId xmlns:p14="http://schemas.microsoft.com/office/powerpoint/2010/main" val="4068322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ask for their input on examples of their involvement in preparedness and recovery</a:t>
            </a:r>
          </a:p>
        </p:txBody>
      </p:sp>
      <p:sp>
        <p:nvSpPr>
          <p:cNvPr id="4" name="Slide Number Placeholder 3"/>
          <p:cNvSpPr>
            <a:spLocks noGrp="1"/>
          </p:cNvSpPr>
          <p:nvPr>
            <p:ph type="sldNum" sz="quarter" idx="5"/>
          </p:nvPr>
        </p:nvSpPr>
        <p:spPr/>
        <p:txBody>
          <a:bodyPr/>
          <a:lstStyle/>
          <a:p>
            <a:fld id="{A2017B17-84CF-4AE5-80A5-0B498D22E997}" type="slidenum">
              <a:rPr lang="en-US" smtClean="0"/>
              <a:t>3</a:t>
            </a:fld>
            <a:endParaRPr lang="en-US"/>
          </a:p>
        </p:txBody>
      </p:sp>
    </p:spTree>
    <p:extLst>
      <p:ext uri="{BB962C8B-B14F-4D97-AF65-F5344CB8AC3E}">
        <p14:creationId xmlns:p14="http://schemas.microsoft.com/office/powerpoint/2010/main" val="3092096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Notes: </a:t>
            </a:r>
          </a:p>
          <a:p>
            <a:pPr marL="174708" indent="-174708">
              <a:buFont typeface="Arial" panose="020B0604020202020204" pitchFamily="34" charset="0"/>
              <a:buChar char="•"/>
            </a:pPr>
            <a:r>
              <a:rPr lang="en-US" sz="1600" b="1" dirty="0"/>
              <a:t>These are short-term indicators to be measured post-participation (e.g., immediately after a program)</a:t>
            </a:r>
          </a:p>
          <a:p>
            <a:pPr marL="174708" indent="-174708">
              <a:buFont typeface="Arial" panose="020B0604020202020204" pitchFamily="34" charset="0"/>
              <a:buChar char="•"/>
            </a:pPr>
            <a:r>
              <a:rPr lang="en-US" sz="1600" b="1" dirty="0"/>
              <a:t>The team settled on Yes vs No response options given that these are outcomes that either occurred or did not occur. The team also reasoned that these response options (Yes vs No) are simple and easy for agents to report in KERS. </a:t>
            </a:r>
          </a:p>
          <a:p>
            <a:pPr marL="0" indent="0">
              <a:buFont typeface="Arial" panose="020B0604020202020204" pitchFamily="34" charset="0"/>
              <a:buNone/>
            </a:pPr>
            <a:endParaRPr lang="en-US" sz="1600" b="1" dirty="0"/>
          </a:p>
        </p:txBody>
      </p:sp>
      <p:sp>
        <p:nvSpPr>
          <p:cNvPr id="4" name="Slide Number Placeholder 3"/>
          <p:cNvSpPr>
            <a:spLocks noGrp="1"/>
          </p:cNvSpPr>
          <p:nvPr>
            <p:ph type="sldNum" sz="quarter" idx="5"/>
          </p:nvPr>
        </p:nvSpPr>
        <p:spPr/>
        <p:txBody>
          <a:bodyPr/>
          <a:lstStyle/>
          <a:p>
            <a:fld id="{5B514A31-26E5-4906-BBB5-17A0C38B7964}" type="slidenum">
              <a:rPr lang="en-US" smtClean="0"/>
              <a:t>5</a:t>
            </a:fld>
            <a:endParaRPr lang="en-US"/>
          </a:p>
        </p:txBody>
      </p:sp>
    </p:spTree>
    <p:extLst>
      <p:ext uri="{BB962C8B-B14F-4D97-AF65-F5344CB8AC3E}">
        <p14:creationId xmlns:p14="http://schemas.microsoft.com/office/powerpoint/2010/main" val="3198340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Notes: </a:t>
            </a:r>
          </a:p>
          <a:p>
            <a:pPr marL="174708" indent="-174708">
              <a:buFont typeface="Arial" panose="020B0604020202020204" pitchFamily="34" charset="0"/>
              <a:buChar char="•"/>
            </a:pPr>
            <a:r>
              <a:rPr lang="en-US" sz="1600" b="1" dirty="0"/>
              <a:t>These are short-term indicators to be measured post-participation (e.g., immediately after a program)</a:t>
            </a:r>
          </a:p>
          <a:p>
            <a:pPr marL="174708" indent="-174708">
              <a:buFont typeface="Arial" panose="020B0604020202020204" pitchFamily="34" charset="0"/>
              <a:buChar char="•"/>
            </a:pPr>
            <a:r>
              <a:rPr lang="en-US" sz="1600" b="1" dirty="0"/>
              <a:t>The team settled on Yes vs No response options given that these are outcomes that either occurred or did not occur. The team also reasoned that these response options (Yes vs No) are simple and easy for agents to report in KERS. </a:t>
            </a:r>
          </a:p>
          <a:p>
            <a:pPr marL="0" indent="0">
              <a:buFont typeface="Arial" panose="020B0604020202020204" pitchFamily="34" charset="0"/>
              <a:buNone/>
            </a:pPr>
            <a:endParaRPr lang="en-US" sz="1600" b="1" dirty="0"/>
          </a:p>
        </p:txBody>
      </p:sp>
      <p:sp>
        <p:nvSpPr>
          <p:cNvPr id="4" name="Slide Number Placeholder 3"/>
          <p:cNvSpPr>
            <a:spLocks noGrp="1"/>
          </p:cNvSpPr>
          <p:nvPr>
            <p:ph type="sldNum" sz="quarter" idx="5"/>
          </p:nvPr>
        </p:nvSpPr>
        <p:spPr/>
        <p:txBody>
          <a:bodyPr/>
          <a:lstStyle/>
          <a:p>
            <a:fld id="{5B514A31-26E5-4906-BBB5-17A0C38B7964}" type="slidenum">
              <a:rPr lang="en-US" smtClean="0"/>
              <a:t>7</a:t>
            </a:fld>
            <a:endParaRPr lang="en-US"/>
          </a:p>
        </p:txBody>
      </p:sp>
    </p:spTree>
    <p:extLst>
      <p:ext uri="{BB962C8B-B14F-4D97-AF65-F5344CB8AC3E}">
        <p14:creationId xmlns:p14="http://schemas.microsoft.com/office/powerpoint/2010/main" val="3506937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87B431-5127-45F4-9B08-ACA6200EE3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805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87B431-5127-45F4-9B08-ACA6200EE3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266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87B431-5127-45F4-9B08-ACA6200EE3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783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87B431-5127-45F4-9B08-ACA6200EE3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037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87B431-5127-45F4-9B08-ACA6200EE3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2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656A-7ABD-B86D-CC91-5CB6E446D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CDFC82-C07D-13E7-0985-C594DA11CE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C46842-CF17-B4F7-6AA7-B7C2A09C5E37}"/>
              </a:ext>
            </a:extLst>
          </p:cNvPr>
          <p:cNvSpPr>
            <a:spLocks noGrp="1"/>
          </p:cNvSpPr>
          <p:nvPr>
            <p:ph type="dt" sz="half" idx="10"/>
          </p:nvPr>
        </p:nvSpPr>
        <p:spPr/>
        <p:txBody>
          <a:bodyPr/>
          <a:lstStyle/>
          <a:p>
            <a:fld id="{DF37549A-B302-694C-AB46-6E25F1DCA416}" type="datetimeFigureOut">
              <a:rPr lang="en-US" smtClean="0"/>
              <a:t>9/7/2023</a:t>
            </a:fld>
            <a:endParaRPr lang="en-US"/>
          </a:p>
        </p:txBody>
      </p:sp>
      <p:sp>
        <p:nvSpPr>
          <p:cNvPr id="5" name="Footer Placeholder 4">
            <a:extLst>
              <a:ext uri="{FF2B5EF4-FFF2-40B4-BE49-F238E27FC236}">
                <a16:creationId xmlns:a16="http://schemas.microsoft.com/office/drawing/2014/main" id="{D9544D9F-C714-720B-9549-647E0C849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94C0D-5217-3F83-745F-DBD3D08EBF0A}"/>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60770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C37F-05C2-B14B-C4F1-5B7E1E9EA0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A04481-66E8-7EC5-8B29-8EA2A84EFF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F870C-29A6-B4AC-6AFD-F3C826571DEE}"/>
              </a:ext>
            </a:extLst>
          </p:cNvPr>
          <p:cNvSpPr>
            <a:spLocks noGrp="1"/>
          </p:cNvSpPr>
          <p:nvPr>
            <p:ph type="dt" sz="half" idx="10"/>
          </p:nvPr>
        </p:nvSpPr>
        <p:spPr/>
        <p:txBody>
          <a:bodyPr/>
          <a:lstStyle/>
          <a:p>
            <a:fld id="{DF37549A-B302-694C-AB46-6E25F1DCA416}" type="datetimeFigureOut">
              <a:rPr lang="en-US" smtClean="0"/>
              <a:t>9/7/2023</a:t>
            </a:fld>
            <a:endParaRPr lang="en-US"/>
          </a:p>
        </p:txBody>
      </p:sp>
      <p:sp>
        <p:nvSpPr>
          <p:cNvPr id="5" name="Footer Placeholder 4">
            <a:extLst>
              <a:ext uri="{FF2B5EF4-FFF2-40B4-BE49-F238E27FC236}">
                <a16:creationId xmlns:a16="http://schemas.microsoft.com/office/drawing/2014/main" id="{D4A84140-D263-28C9-EFBA-BDBD6F674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44C4B-6A52-AAE2-A453-46EB388C7394}"/>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2151064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7DCBB5-6E6E-6280-E8A7-811041DDEC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8B1EB8-7170-9127-AE4B-CC94EFFDA2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3F744-1872-1818-069F-A1499E8E4B0A}"/>
              </a:ext>
            </a:extLst>
          </p:cNvPr>
          <p:cNvSpPr>
            <a:spLocks noGrp="1"/>
          </p:cNvSpPr>
          <p:nvPr>
            <p:ph type="dt" sz="half" idx="10"/>
          </p:nvPr>
        </p:nvSpPr>
        <p:spPr/>
        <p:txBody>
          <a:bodyPr/>
          <a:lstStyle/>
          <a:p>
            <a:fld id="{DF37549A-B302-694C-AB46-6E25F1DCA416}" type="datetimeFigureOut">
              <a:rPr lang="en-US" smtClean="0"/>
              <a:t>9/7/2023</a:t>
            </a:fld>
            <a:endParaRPr lang="en-US"/>
          </a:p>
        </p:txBody>
      </p:sp>
      <p:sp>
        <p:nvSpPr>
          <p:cNvPr id="5" name="Footer Placeholder 4">
            <a:extLst>
              <a:ext uri="{FF2B5EF4-FFF2-40B4-BE49-F238E27FC236}">
                <a16:creationId xmlns:a16="http://schemas.microsoft.com/office/drawing/2014/main" id="{3BAED2CF-1098-C1E3-F0E4-F118F206F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39B0D-6218-1C12-CB3C-A1E9B81AB1BE}"/>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3030404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ctrTitle"/>
          </p:nvPr>
        </p:nvSpPr>
        <p:spPr>
          <a:xfrm>
            <a:off x="486610" y="1551817"/>
            <a:ext cx="11153089"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296946"/>
            <a:ext cx="8534400" cy="1106335"/>
          </a:xfrm>
        </p:spPr>
        <p:txBody>
          <a:bodyPr/>
          <a:lstStyle>
            <a:lvl1pPr marL="0" indent="0" algn="ctr">
              <a:buNone/>
              <a:defRPr>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41645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ctrTitle"/>
          </p:nvPr>
        </p:nvSpPr>
        <p:spPr>
          <a:xfrm>
            <a:off x="486610" y="1551817"/>
            <a:ext cx="11153089"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296946"/>
            <a:ext cx="8534400" cy="1106335"/>
          </a:xfrm>
        </p:spPr>
        <p:txBody>
          <a:bodyPr/>
          <a:lstStyle>
            <a:lvl1pPr marL="0" indent="0" algn="ctr">
              <a:buNone/>
              <a:defRPr>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8352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descr="Widescreen-Slide-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86610" y="1551817"/>
            <a:ext cx="11153089"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296946"/>
            <a:ext cx="8534400" cy="1106335"/>
          </a:xfrm>
        </p:spPr>
        <p:txBody>
          <a:bodyPr/>
          <a:lstStyle>
            <a:lvl1pPr marL="0" indent="0" algn="ctr">
              <a:buNone/>
              <a:defRPr>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42616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Widescreen-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488223" y="274639"/>
            <a:ext cx="9094176" cy="1143000"/>
          </a:xfrm>
        </p:spPr>
        <p:txBody>
          <a:bodyPr>
            <a:noAutofit/>
          </a:bodyPr>
          <a:lstStyle>
            <a:lvl1pPr>
              <a:defRPr sz="4800"/>
            </a:lvl1pPr>
          </a:lstStyle>
          <a:p>
            <a:r>
              <a:rPr lang="en-US"/>
              <a:t>Click to edit Master title style</a:t>
            </a:r>
          </a:p>
        </p:txBody>
      </p:sp>
      <p:sp>
        <p:nvSpPr>
          <p:cNvPr id="3" name="Content Placeholder 2"/>
          <p:cNvSpPr>
            <a:spLocks noGrp="1"/>
          </p:cNvSpPr>
          <p:nvPr>
            <p:ph idx="1"/>
          </p:nvPr>
        </p:nvSpPr>
        <p:spPr>
          <a:xfrm>
            <a:off x="2488224" y="1600201"/>
            <a:ext cx="9094177"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335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title"/>
          </p:nvPr>
        </p:nvSpPr>
        <p:spPr>
          <a:xfrm>
            <a:off x="460784" y="274639"/>
            <a:ext cx="11121617" cy="1143000"/>
          </a:xfrm>
        </p:spPr>
        <p:txBody>
          <a:bodyPr>
            <a:noAutofit/>
          </a:bodyPr>
          <a:lstStyle>
            <a:lvl1pPr>
              <a:defRPr sz="4800"/>
            </a:lvl1pPr>
          </a:lstStyle>
          <a:p>
            <a:r>
              <a:rPr lang="en-US"/>
              <a:t>Click to edit Master title style</a:t>
            </a:r>
          </a:p>
        </p:txBody>
      </p:sp>
      <p:sp>
        <p:nvSpPr>
          <p:cNvPr id="3" name="Content Placeholder 2"/>
          <p:cNvSpPr>
            <a:spLocks noGrp="1"/>
          </p:cNvSpPr>
          <p:nvPr>
            <p:ph idx="1"/>
          </p:nvPr>
        </p:nvSpPr>
        <p:spPr>
          <a:xfrm>
            <a:off x="460784" y="1600201"/>
            <a:ext cx="11121617"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64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title"/>
          </p:nvPr>
        </p:nvSpPr>
        <p:spPr>
          <a:xfrm>
            <a:off x="460784" y="274639"/>
            <a:ext cx="11121617" cy="1143000"/>
          </a:xfrm>
        </p:spPr>
        <p:txBody>
          <a:bodyPr>
            <a:no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idx="1"/>
          </p:nvPr>
        </p:nvSpPr>
        <p:spPr>
          <a:xfrm>
            <a:off x="460784" y="1600201"/>
            <a:ext cx="11121617" cy="452596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99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descr="Widescreen-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488223" y="274639"/>
            <a:ext cx="9094176" cy="1143000"/>
          </a:xfrm>
        </p:spPr>
        <p:txBody>
          <a:bodyPr>
            <a:noAutofit/>
          </a:bodyPr>
          <a:lstStyle>
            <a:lvl1pPr>
              <a:defRPr sz="4800">
                <a:solidFill>
                  <a:srgbClr val="000000"/>
                </a:solidFill>
              </a:defRPr>
            </a:lvl1pPr>
          </a:lstStyle>
          <a:p>
            <a:r>
              <a:rPr lang="en-US"/>
              <a:t>Click to edit Master title style</a:t>
            </a:r>
          </a:p>
        </p:txBody>
      </p:sp>
      <p:sp>
        <p:nvSpPr>
          <p:cNvPr id="3" name="Content Placeholder 2"/>
          <p:cNvSpPr>
            <a:spLocks noGrp="1"/>
          </p:cNvSpPr>
          <p:nvPr>
            <p:ph idx="1"/>
          </p:nvPr>
        </p:nvSpPr>
        <p:spPr>
          <a:xfrm>
            <a:off x="437744" y="1600201"/>
            <a:ext cx="11144656"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421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Widescreen-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488223" y="274639"/>
            <a:ext cx="9094176" cy="1143000"/>
          </a:xfrm>
        </p:spPr>
        <p:txBody>
          <a:bodyPr>
            <a:noAutofit/>
          </a:bodyPr>
          <a:lstStyle>
            <a:lvl1pPr>
              <a:defRPr sz="4800">
                <a:solidFill>
                  <a:srgbClr val="FFFFFF"/>
                </a:solidFill>
              </a:defRPr>
            </a:lvl1pPr>
          </a:lstStyle>
          <a:p>
            <a:r>
              <a:rPr lang="en-US"/>
              <a:t>Click to edit Master title style</a:t>
            </a:r>
          </a:p>
        </p:txBody>
      </p:sp>
      <p:sp>
        <p:nvSpPr>
          <p:cNvPr id="3" name="Content Placeholder 2"/>
          <p:cNvSpPr>
            <a:spLocks noGrp="1"/>
          </p:cNvSpPr>
          <p:nvPr>
            <p:ph idx="1"/>
          </p:nvPr>
        </p:nvSpPr>
        <p:spPr>
          <a:xfrm>
            <a:off x="437744" y="1600201"/>
            <a:ext cx="11144656" cy="452596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57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51C7-D710-179F-5333-9F422E509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8A5717-2CF9-14DE-4FB3-1DDFF9523B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C9988-0589-4B90-50B6-5A6BBECBAA98}"/>
              </a:ext>
            </a:extLst>
          </p:cNvPr>
          <p:cNvSpPr>
            <a:spLocks noGrp="1"/>
          </p:cNvSpPr>
          <p:nvPr>
            <p:ph type="dt" sz="half" idx="10"/>
          </p:nvPr>
        </p:nvSpPr>
        <p:spPr/>
        <p:txBody>
          <a:bodyPr/>
          <a:lstStyle/>
          <a:p>
            <a:fld id="{DF37549A-B302-694C-AB46-6E25F1DCA416}" type="datetimeFigureOut">
              <a:rPr lang="en-US" smtClean="0"/>
              <a:t>9/7/2023</a:t>
            </a:fld>
            <a:endParaRPr lang="en-US"/>
          </a:p>
        </p:txBody>
      </p:sp>
      <p:sp>
        <p:nvSpPr>
          <p:cNvPr id="5" name="Footer Placeholder 4">
            <a:extLst>
              <a:ext uri="{FF2B5EF4-FFF2-40B4-BE49-F238E27FC236}">
                <a16:creationId xmlns:a16="http://schemas.microsoft.com/office/drawing/2014/main" id="{959DBF77-307E-9DA9-54F7-E43758551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0BD88-BEDE-6F7A-A214-6047A6AC12DE}"/>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4137291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4" name="Picture 3" descr="Widescreen-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60784" y="274639"/>
            <a:ext cx="11121617" cy="1143000"/>
          </a:xfrm>
        </p:spPr>
        <p:txBody>
          <a:bodyPr>
            <a:noAutofit/>
          </a:bodyPr>
          <a:lstStyle>
            <a:lvl1pPr>
              <a:defRPr sz="4800"/>
            </a:lvl1pPr>
          </a:lstStyle>
          <a:p>
            <a:r>
              <a:rPr lang="en-US"/>
              <a:t>Click to edit Master title style</a:t>
            </a:r>
          </a:p>
        </p:txBody>
      </p:sp>
      <p:sp>
        <p:nvSpPr>
          <p:cNvPr id="3" name="Content Placeholder 2"/>
          <p:cNvSpPr>
            <a:spLocks noGrp="1"/>
          </p:cNvSpPr>
          <p:nvPr>
            <p:ph idx="1"/>
          </p:nvPr>
        </p:nvSpPr>
        <p:spPr>
          <a:xfrm>
            <a:off x="460784" y="1600201"/>
            <a:ext cx="11121617"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1175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4" name="Picture 3" descr="Widescreen-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60784" y="274639"/>
            <a:ext cx="11121617" cy="1143000"/>
          </a:xfrm>
        </p:spPr>
        <p:txBody>
          <a:bodyPr>
            <a:noAutofit/>
          </a:bodyPr>
          <a:lstStyle>
            <a:lvl1pPr>
              <a:defRPr sz="4800">
                <a:solidFill>
                  <a:srgbClr val="FFFFFF"/>
                </a:solidFill>
              </a:defRPr>
            </a:lvl1pPr>
          </a:lstStyle>
          <a:p>
            <a:r>
              <a:rPr lang="en-US"/>
              <a:t>Click to edit Master title style</a:t>
            </a:r>
          </a:p>
        </p:txBody>
      </p:sp>
      <p:sp>
        <p:nvSpPr>
          <p:cNvPr id="3" name="Content Placeholder 2"/>
          <p:cNvSpPr>
            <a:spLocks noGrp="1"/>
          </p:cNvSpPr>
          <p:nvPr>
            <p:ph idx="1"/>
          </p:nvPr>
        </p:nvSpPr>
        <p:spPr>
          <a:xfrm>
            <a:off x="460784" y="1600201"/>
            <a:ext cx="11121617" cy="4525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951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Widescreen-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603418" y="274639"/>
            <a:ext cx="8978981" cy="1143000"/>
          </a:xfrm>
        </p:spPr>
        <p:txBody>
          <a:bodyPr>
            <a:noAutofit/>
          </a:bodyPr>
          <a:lstStyle>
            <a:lvl1pPr>
              <a:defRPr sz="4800"/>
            </a:lvl1pPr>
          </a:lstStyle>
          <a:p>
            <a:r>
              <a:rPr lang="en-US"/>
              <a:t>Click to edit Master title style</a:t>
            </a:r>
          </a:p>
        </p:txBody>
      </p:sp>
      <p:sp>
        <p:nvSpPr>
          <p:cNvPr id="3" name="Content Placeholder 2"/>
          <p:cNvSpPr>
            <a:spLocks noGrp="1"/>
          </p:cNvSpPr>
          <p:nvPr>
            <p:ph sz="half" idx="1"/>
          </p:nvPr>
        </p:nvSpPr>
        <p:spPr>
          <a:xfrm>
            <a:off x="2638013" y="1600201"/>
            <a:ext cx="4266468"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14912" y="1600201"/>
            <a:ext cx="4267488"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423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title"/>
          </p:nvPr>
        </p:nvSpPr>
        <p:spPr>
          <a:xfrm>
            <a:off x="609602" y="274639"/>
            <a:ext cx="10972799" cy="1143000"/>
          </a:xfrm>
        </p:spPr>
        <p:txBody>
          <a:bodyPr>
            <a:noAutofit/>
          </a:bodyPr>
          <a:lstStyle>
            <a:lvl1pPr>
              <a:defRPr sz="4800"/>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9991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title"/>
          </p:nvPr>
        </p:nvSpPr>
        <p:spPr>
          <a:xfrm>
            <a:off x="609602" y="274639"/>
            <a:ext cx="10972799" cy="1143000"/>
          </a:xfrm>
        </p:spPr>
        <p:txBody>
          <a:bodyPr>
            <a:noAutofit/>
          </a:bodyPr>
          <a:lstStyle>
            <a:lvl1pPr>
              <a:defRPr sz="48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solidFill>
                  <a:srgbClr val="FFFFFF"/>
                </a:solidFill>
              </a:defRPr>
            </a:lvl1pPr>
            <a:lvl2pPr>
              <a:defRPr sz="3200">
                <a:solidFill>
                  <a:srgbClr val="FFFFFF"/>
                </a:solidFill>
              </a:defRPr>
            </a:lvl2pPr>
            <a:lvl3pPr>
              <a:defRPr sz="2667">
                <a:solidFill>
                  <a:srgbClr val="FFFFFF"/>
                </a:solidFill>
              </a:defRPr>
            </a:lvl3pPr>
            <a:lvl4pPr>
              <a:defRPr sz="2400">
                <a:solidFill>
                  <a:srgbClr val="FFFFFF"/>
                </a:solidFill>
              </a:defRPr>
            </a:lvl4pPr>
            <a:lvl5pPr>
              <a:defRPr sz="2400">
                <a:solidFill>
                  <a:srgbClr val="FFFFFF"/>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solidFill>
                  <a:srgbClr val="FFFFFF"/>
                </a:solidFill>
              </a:defRPr>
            </a:lvl1pPr>
            <a:lvl2pPr>
              <a:defRPr sz="3200">
                <a:solidFill>
                  <a:srgbClr val="FFFFFF"/>
                </a:solidFill>
              </a:defRPr>
            </a:lvl2pPr>
            <a:lvl3pPr>
              <a:defRPr sz="2667">
                <a:solidFill>
                  <a:srgbClr val="FFFFFF"/>
                </a:solidFill>
              </a:defRPr>
            </a:lvl3pPr>
            <a:lvl4pPr>
              <a:defRPr sz="2400">
                <a:solidFill>
                  <a:srgbClr val="FFFFFF"/>
                </a:solidFill>
              </a:defRPr>
            </a:lvl4pPr>
            <a:lvl5pPr>
              <a:defRPr sz="2400">
                <a:solidFill>
                  <a:srgbClr val="FFFFFF"/>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470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pic>
        <p:nvPicPr>
          <p:cNvPr id="6" name="Picture 5" descr="Widescreen-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06530" y="274639"/>
            <a:ext cx="9275871" cy="1143000"/>
          </a:xfrm>
        </p:spPr>
        <p:txBody>
          <a:bodyPr>
            <a:noAutofit/>
          </a:bodyPr>
          <a:lstStyle>
            <a:lvl1pPr>
              <a:defRPr sz="4800"/>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995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Widescreen-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06530" y="283279"/>
            <a:ext cx="9275871" cy="1143000"/>
          </a:xfrm>
        </p:spPr>
        <p:txBody>
          <a:bodyPr>
            <a:noAutofit/>
          </a:bodyPr>
          <a:lstStyle>
            <a:lvl1pPr>
              <a:defRPr sz="4800">
                <a:solidFill>
                  <a:srgbClr val="FFFFFF"/>
                </a:solidFill>
              </a:defRPr>
            </a:lvl1pPr>
          </a:lstStyle>
          <a:p>
            <a:r>
              <a:rPr lang="en-US"/>
              <a:t>Click to edit Master title style</a:t>
            </a:r>
          </a:p>
        </p:txBody>
      </p:sp>
      <p:sp>
        <p:nvSpPr>
          <p:cNvPr id="3" name="Content Placeholder 2"/>
          <p:cNvSpPr>
            <a:spLocks noGrp="1"/>
          </p:cNvSpPr>
          <p:nvPr>
            <p:ph sz="half" idx="1"/>
          </p:nvPr>
        </p:nvSpPr>
        <p:spPr>
          <a:xfrm>
            <a:off x="609600" y="1608841"/>
            <a:ext cx="5384800" cy="4525963"/>
          </a:xfrm>
        </p:spPr>
        <p:txBody>
          <a:bodyPr/>
          <a:lstStyle>
            <a:lvl1pPr>
              <a:defRPr sz="3733">
                <a:solidFill>
                  <a:srgbClr val="FFFFFF"/>
                </a:solidFill>
              </a:defRPr>
            </a:lvl1pPr>
            <a:lvl2pPr>
              <a:defRPr sz="3200">
                <a:solidFill>
                  <a:srgbClr val="FFFFFF"/>
                </a:solidFill>
              </a:defRPr>
            </a:lvl2pPr>
            <a:lvl3pPr>
              <a:defRPr sz="2667">
                <a:solidFill>
                  <a:srgbClr val="FFFFFF"/>
                </a:solidFill>
              </a:defRPr>
            </a:lvl3pPr>
            <a:lvl4pPr>
              <a:defRPr sz="2400">
                <a:solidFill>
                  <a:srgbClr val="FFFFFF"/>
                </a:solidFill>
              </a:defRPr>
            </a:lvl4pPr>
            <a:lvl5pPr>
              <a:defRPr sz="2400">
                <a:solidFill>
                  <a:srgbClr val="FFFFFF"/>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8841"/>
            <a:ext cx="5384800" cy="4525963"/>
          </a:xfrm>
        </p:spPr>
        <p:txBody>
          <a:bodyPr/>
          <a:lstStyle>
            <a:lvl1pPr>
              <a:defRPr sz="3733">
                <a:solidFill>
                  <a:srgbClr val="FFFFFF"/>
                </a:solidFill>
              </a:defRPr>
            </a:lvl1pPr>
            <a:lvl2pPr>
              <a:defRPr sz="3200">
                <a:solidFill>
                  <a:srgbClr val="FFFFFF"/>
                </a:solidFill>
              </a:defRPr>
            </a:lvl2pPr>
            <a:lvl3pPr>
              <a:defRPr sz="2667">
                <a:solidFill>
                  <a:srgbClr val="FFFFFF"/>
                </a:solidFill>
              </a:defRPr>
            </a:lvl3pPr>
            <a:lvl4pPr>
              <a:defRPr sz="2400">
                <a:solidFill>
                  <a:srgbClr val="FFFFFF"/>
                </a:solidFill>
              </a:defRPr>
            </a:lvl4pPr>
            <a:lvl5pPr>
              <a:defRPr sz="2400">
                <a:solidFill>
                  <a:srgbClr val="FFFFFF"/>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128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pic>
        <p:nvPicPr>
          <p:cNvPr id="6" name="Picture 5" descr="Widescreen-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2" y="274639"/>
            <a:ext cx="10972799" cy="1143000"/>
          </a:xfrm>
        </p:spPr>
        <p:txBody>
          <a:bodyPr>
            <a:noAutofit/>
          </a:bodyPr>
          <a:lstStyle>
            <a:lvl1pPr>
              <a:defRPr sz="4800"/>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353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pic>
        <p:nvPicPr>
          <p:cNvPr id="6" name="Picture 5" descr="Widescreen-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2" y="274639"/>
            <a:ext cx="10972799" cy="1143000"/>
          </a:xfrm>
        </p:spPr>
        <p:txBody>
          <a:bodyPr>
            <a:noAutofit/>
          </a:bodyPr>
          <a:lstStyle>
            <a:lvl1pPr>
              <a:defRPr sz="4800">
                <a:solidFill>
                  <a:srgbClr val="FFFFFF"/>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solidFill>
                  <a:srgbClr val="FFFFFF"/>
                </a:solidFill>
              </a:defRPr>
            </a:lvl1pPr>
            <a:lvl2pPr>
              <a:defRPr sz="3200">
                <a:solidFill>
                  <a:srgbClr val="FFFFFF"/>
                </a:solidFill>
              </a:defRPr>
            </a:lvl2pPr>
            <a:lvl3pPr>
              <a:defRPr sz="2667">
                <a:solidFill>
                  <a:srgbClr val="FFFFFF"/>
                </a:solidFill>
              </a:defRPr>
            </a:lvl3pPr>
            <a:lvl4pPr>
              <a:defRPr sz="2400">
                <a:solidFill>
                  <a:srgbClr val="FFFFFF"/>
                </a:solidFill>
              </a:defRPr>
            </a:lvl4pPr>
            <a:lvl5pPr>
              <a:defRPr sz="2400">
                <a:solidFill>
                  <a:srgbClr val="FFFFFF"/>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solidFill>
                  <a:srgbClr val="FFFFFF"/>
                </a:solidFill>
              </a:defRPr>
            </a:lvl1pPr>
            <a:lvl2pPr>
              <a:defRPr sz="3200">
                <a:solidFill>
                  <a:srgbClr val="FFFFFF"/>
                </a:solidFill>
              </a:defRPr>
            </a:lvl2pPr>
            <a:lvl3pPr>
              <a:defRPr sz="2667">
                <a:solidFill>
                  <a:srgbClr val="FFFFFF"/>
                </a:solidFill>
              </a:defRPr>
            </a:lvl3pPr>
            <a:lvl4pPr>
              <a:defRPr sz="2400">
                <a:solidFill>
                  <a:srgbClr val="FFFFFF"/>
                </a:solidFill>
              </a:defRPr>
            </a:lvl4pPr>
            <a:lvl5pPr>
              <a:defRPr sz="2400">
                <a:solidFill>
                  <a:srgbClr val="FFFFFF"/>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283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Widescreen-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603418" y="274639"/>
            <a:ext cx="8978981" cy="1143000"/>
          </a:xfrm>
        </p:spPr>
        <p:txBody>
          <a:bodyPr>
            <a:no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2614936" y="1535113"/>
            <a:ext cx="4257065" cy="639763"/>
          </a:xfrm>
        </p:spPr>
        <p:txBody>
          <a:bodyPr anchor="b">
            <a:normAutofit/>
          </a:bodyPr>
          <a:lstStyle>
            <a:lvl1pPr marL="0" indent="0">
              <a:buNone/>
              <a:defRPr sz="2667" b="1" i="0">
                <a:solidFill>
                  <a:schemeClr val="accent4"/>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2614936" y="2174875"/>
            <a:ext cx="4257065"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314912" y="1535113"/>
            <a:ext cx="4267488" cy="639763"/>
          </a:xfrm>
        </p:spPr>
        <p:txBody>
          <a:bodyPr anchor="b">
            <a:normAutofit/>
          </a:bodyPr>
          <a:lstStyle>
            <a:lvl1pPr marL="0" indent="0">
              <a:buNone/>
              <a:defRPr sz="2667" b="1" i="0">
                <a:solidFill>
                  <a:srgbClr val="4A4D4D"/>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7314912" y="2174875"/>
            <a:ext cx="4267488"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839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4117-4A5F-DC7C-CD7F-7A04C3B13B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46B922-E95A-6E6C-8E95-71C32300CE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F3BA9D-9730-660D-86B3-3ED0B3C13220}"/>
              </a:ext>
            </a:extLst>
          </p:cNvPr>
          <p:cNvSpPr>
            <a:spLocks noGrp="1"/>
          </p:cNvSpPr>
          <p:nvPr>
            <p:ph type="dt" sz="half" idx="10"/>
          </p:nvPr>
        </p:nvSpPr>
        <p:spPr/>
        <p:txBody>
          <a:bodyPr/>
          <a:lstStyle/>
          <a:p>
            <a:fld id="{DF37549A-B302-694C-AB46-6E25F1DCA416}" type="datetimeFigureOut">
              <a:rPr lang="en-US" smtClean="0"/>
              <a:t>9/7/2023</a:t>
            </a:fld>
            <a:endParaRPr lang="en-US"/>
          </a:p>
        </p:txBody>
      </p:sp>
      <p:sp>
        <p:nvSpPr>
          <p:cNvPr id="5" name="Footer Placeholder 4">
            <a:extLst>
              <a:ext uri="{FF2B5EF4-FFF2-40B4-BE49-F238E27FC236}">
                <a16:creationId xmlns:a16="http://schemas.microsoft.com/office/drawing/2014/main" id="{7C495E31-E3F2-ABEB-BC9E-CDB9B5D73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B1269-09D7-9ECC-4152-DEC18858C627}"/>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1550417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title"/>
          </p:nvPr>
        </p:nvSpPr>
        <p:spPr>
          <a:xfrm>
            <a:off x="609602" y="274639"/>
            <a:ext cx="10972799" cy="1143000"/>
          </a:xfrm>
        </p:spPr>
        <p:txBody>
          <a:bodyPr>
            <a:no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667" b="1" i="0">
                <a:solidFill>
                  <a:srgbClr val="4A4D4D"/>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1" i="0">
                <a:solidFill>
                  <a:srgbClr val="4A4D4D"/>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743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title"/>
          </p:nvPr>
        </p:nvSpPr>
        <p:spPr>
          <a:xfrm>
            <a:off x="609602" y="274639"/>
            <a:ext cx="10972799" cy="1143000"/>
          </a:xfrm>
        </p:spPr>
        <p:txBody>
          <a:bodyPr>
            <a:noAutofit/>
          </a:bodyPr>
          <a:lstStyle>
            <a:lvl1pPr>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667" b="1" i="0">
                <a:solidFill>
                  <a:schemeClr val="bg1"/>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1" i="0">
                <a:solidFill>
                  <a:schemeClr val="bg1"/>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0303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pic>
        <p:nvPicPr>
          <p:cNvPr id="8" name="Picture 7" descr="Widescreen-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296797" y="274639"/>
            <a:ext cx="9285604" cy="1143000"/>
          </a:xfrm>
        </p:spPr>
        <p:txBody>
          <a:bodyPr>
            <a:no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667" b="1" i="0">
                <a:solidFill>
                  <a:srgbClr val="4A4D4D"/>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1" i="0">
                <a:solidFill>
                  <a:srgbClr val="4A4D4D"/>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032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Widescreen-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296797" y="274639"/>
            <a:ext cx="9285604" cy="1143000"/>
          </a:xfrm>
        </p:spPr>
        <p:txBody>
          <a:bodyPr>
            <a:noAutofit/>
          </a:bodyPr>
          <a:lstStyle>
            <a:lvl1pPr>
              <a:defRPr sz="4800">
                <a:solidFill>
                  <a:srgbClr val="FFFFFF"/>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667" b="1" i="0">
                <a:solidFill>
                  <a:srgbClr val="FFFFFF"/>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solidFill>
                  <a:srgbClr val="FFFFFF"/>
                </a:solidFill>
              </a:defRPr>
            </a:lvl1pPr>
            <a:lvl2pPr>
              <a:defRPr sz="2667">
                <a:solidFill>
                  <a:srgbClr val="FFFFFF"/>
                </a:solidFill>
              </a:defRPr>
            </a:lvl2pPr>
            <a:lvl3pPr>
              <a:defRPr sz="2400">
                <a:solidFill>
                  <a:srgbClr val="FFFFFF"/>
                </a:solidFill>
              </a:defRPr>
            </a:lvl3pPr>
            <a:lvl4pPr>
              <a:defRPr sz="2133">
                <a:solidFill>
                  <a:srgbClr val="FFFFFF"/>
                </a:solidFill>
              </a:defRPr>
            </a:lvl4pPr>
            <a:lvl5pPr>
              <a:defRPr sz="2133">
                <a:solidFill>
                  <a:srgbClr val="FFFFFF"/>
                </a:solidFill>
              </a:defRPr>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1" i="0">
                <a:solidFill>
                  <a:srgbClr val="FFFFFF"/>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solidFill>
                  <a:srgbClr val="FFFFFF"/>
                </a:solidFill>
              </a:defRPr>
            </a:lvl1pPr>
            <a:lvl2pPr>
              <a:defRPr sz="2667">
                <a:solidFill>
                  <a:srgbClr val="FFFFFF"/>
                </a:solidFill>
              </a:defRPr>
            </a:lvl2pPr>
            <a:lvl3pPr>
              <a:defRPr sz="2400">
                <a:solidFill>
                  <a:srgbClr val="FFFFFF"/>
                </a:solidFill>
              </a:defRPr>
            </a:lvl3pPr>
            <a:lvl4pPr>
              <a:defRPr sz="2133">
                <a:solidFill>
                  <a:srgbClr val="FFFFFF"/>
                </a:solidFill>
              </a:defRPr>
            </a:lvl4pPr>
            <a:lvl5pPr>
              <a:defRPr sz="2133">
                <a:solidFill>
                  <a:srgbClr val="FFFFFF"/>
                </a:solidFill>
              </a:defRPr>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58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pic>
        <p:nvPicPr>
          <p:cNvPr id="8" name="Picture 7" descr="Widescreen-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2" y="274639"/>
            <a:ext cx="10972799" cy="1143000"/>
          </a:xfrm>
        </p:spPr>
        <p:txBody>
          <a:bodyPr>
            <a:no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667" b="1" i="0">
                <a:solidFill>
                  <a:schemeClr val="accent4"/>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1" i="0">
                <a:solidFill>
                  <a:schemeClr val="accent4"/>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5951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6_Comparison">
    <p:spTree>
      <p:nvGrpSpPr>
        <p:cNvPr id="1" name=""/>
        <p:cNvGrpSpPr/>
        <p:nvPr/>
      </p:nvGrpSpPr>
      <p:grpSpPr>
        <a:xfrm>
          <a:off x="0" y="0"/>
          <a:ext cx="0" cy="0"/>
          <a:chOff x="0" y="0"/>
          <a:chExt cx="0" cy="0"/>
        </a:xfrm>
      </p:grpSpPr>
      <p:pic>
        <p:nvPicPr>
          <p:cNvPr id="8" name="Picture 7" descr="Widescreen-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2" y="274639"/>
            <a:ext cx="10972799" cy="1143000"/>
          </a:xfrm>
        </p:spPr>
        <p:txBody>
          <a:bodyPr>
            <a:noAutofit/>
          </a:bodyPr>
          <a:lstStyle>
            <a:lvl1pPr>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667" b="1" i="0">
                <a:solidFill>
                  <a:schemeClr val="bg1"/>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1" i="0">
                <a:solidFill>
                  <a:schemeClr val="bg1"/>
                </a:solidFill>
                <a:latin typeface="Avenir Next Regular"/>
                <a:cs typeface="Avenir Next Regular"/>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6849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4" name="Picture 3" descr="Widescreen-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557339" y="274639"/>
            <a:ext cx="9025061" cy="1143000"/>
          </a:xfrm>
        </p:spPr>
        <p:txBody>
          <a:bodyPr>
            <a:noAutofit/>
          </a:bodyPr>
          <a:lstStyle>
            <a:lvl1pPr>
              <a:defRPr sz="4800"/>
            </a:lvl1pPr>
          </a:lstStyle>
          <a:p>
            <a:r>
              <a:rPr lang="en-US"/>
              <a:t>Click to edit Master title style</a:t>
            </a:r>
          </a:p>
        </p:txBody>
      </p:sp>
    </p:spTree>
    <p:extLst>
      <p:ext uri="{BB962C8B-B14F-4D97-AF65-F5344CB8AC3E}">
        <p14:creationId xmlns:p14="http://schemas.microsoft.com/office/powerpoint/2010/main" val="4287864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Widescreen-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0536" y="274639"/>
            <a:ext cx="10971864" cy="1143000"/>
          </a:xfrm>
        </p:spPr>
        <p:txBody>
          <a:bodyPr>
            <a:noAutofit/>
          </a:bodyPr>
          <a:lstStyle>
            <a:lvl1pPr>
              <a:defRPr sz="4800"/>
            </a:lvl1pPr>
          </a:lstStyle>
          <a:p>
            <a:r>
              <a:rPr lang="en-US"/>
              <a:t>Click to edit Master title style</a:t>
            </a:r>
          </a:p>
        </p:txBody>
      </p:sp>
    </p:spTree>
    <p:extLst>
      <p:ext uri="{BB962C8B-B14F-4D97-AF65-F5344CB8AC3E}">
        <p14:creationId xmlns:p14="http://schemas.microsoft.com/office/powerpoint/2010/main" val="3586870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title"/>
          </p:nvPr>
        </p:nvSpPr>
        <p:spPr>
          <a:xfrm>
            <a:off x="610536" y="274639"/>
            <a:ext cx="10971864" cy="1143000"/>
          </a:xfrm>
        </p:spPr>
        <p:txBody>
          <a:bodyPr>
            <a:noAutofit/>
          </a:bodyPr>
          <a:lstStyle>
            <a:lvl1pPr>
              <a:defRPr sz="4800"/>
            </a:lvl1pPr>
          </a:lstStyle>
          <a:p>
            <a:r>
              <a:rPr lang="en-US"/>
              <a:t>Click to edit Master title style</a:t>
            </a:r>
          </a:p>
        </p:txBody>
      </p:sp>
    </p:spTree>
    <p:extLst>
      <p:ext uri="{BB962C8B-B14F-4D97-AF65-F5344CB8AC3E}">
        <p14:creationId xmlns:p14="http://schemas.microsoft.com/office/powerpoint/2010/main" val="3897421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4" name="Picture 3" descr="Widescreen-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0536" y="274639"/>
            <a:ext cx="10971864" cy="1143000"/>
          </a:xfrm>
        </p:spPr>
        <p:txBody>
          <a:bodyPr>
            <a:noAutofit/>
          </a:bodyPr>
          <a:lstStyle>
            <a:lvl1pPr>
              <a:defRPr sz="4800">
                <a:solidFill>
                  <a:srgbClr val="FFFFFF"/>
                </a:solidFill>
              </a:defRPr>
            </a:lvl1pPr>
          </a:lstStyle>
          <a:p>
            <a:r>
              <a:rPr lang="en-US"/>
              <a:t>Click to edit Master title style</a:t>
            </a:r>
          </a:p>
        </p:txBody>
      </p:sp>
    </p:spTree>
    <p:extLst>
      <p:ext uri="{BB962C8B-B14F-4D97-AF65-F5344CB8AC3E}">
        <p14:creationId xmlns:p14="http://schemas.microsoft.com/office/powerpoint/2010/main" val="577668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104B-EE0F-C0CA-8F91-0AD473E2B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31DB8-30D0-1734-068E-5D1DCFADD6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52B04F-497D-417C-0C28-724E6E248C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1C5077-E899-8C6C-1890-AAD1EB7D54F5}"/>
              </a:ext>
            </a:extLst>
          </p:cNvPr>
          <p:cNvSpPr>
            <a:spLocks noGrp="1"/>
          </p:cNvSpPr>
          <p:nvPr>
            <p:ph type="dt" sz="half" idx="10"/>
          </p:nvPr>
        </p:nvSpPr>
        <p:spPr/>
        <p:txBody>
          <a:bodyPr/>
          <a:lstStyle/>
          <a:p>
            <a:fld id="{DF37549A-B302-694C-AB46-6E25F1DCA416}" type="datetimeFigureOut">
              <a:rPr lang="en-US" smtClean="0"/>
              <a:t>9/7/2023</a:t>
            </a:fld>
            <a:endParaRPr lang="en-US"/>
          </a:p>
        </p:txBody>
      </p:sp>
      <p:sp>
        <p:nvSpPr>
          <p:cNvPr id="6" name="Footer Placeholder 5">
            <a:extLst>
              <a:ext uri="{FF2B5EF4-FFF2-40B4-BE49-F238E27FC236}">
                <a16:creationId xmlns:a16="http://schemas.microsoft.com/office/drawing/2014/main" id="{464FDCFF-DFD6-5E9D-2D75-1543DAA10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27FBE-5A12-EFC2-6510-0210CBB79B81}"/>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256208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title"/>
          </p:nvPr>
        </p:nvSpPr>
        <p:spPr>
          <a:xfrm>
            <a:off x="610536" y="274639"/>
            <a:ext cx="10971864" cy="1143000"/>
          </a:xfrm>
        </p:spPr>
        <p:txBody>
          <a:bodyPr>
            <a:noAutofit/>
          </a:bodyPr>
          <a:lstStyle>
            <a:lvl1pPr>
              <a:defRPr sz="4800">
                <a:solidFill>
                  <a:srgbClr val="FFFFFF"/>
                </a:solidFill>
              </a:defRPr>
            </a:lvl1pPr>
          </a:lstStyle>
          <a:p>
            <a:r>
              <a:rPr lang="en-US"/>
              <a:t>Click to edit Master title style</a:t>
            </a:r>
          </a:p>
        </p:txBody>
      </p:sp>
    </p:spTree>
    <p:extLst>
      <p:ext uri="{BB962C8B-B14F-4D97-AF65-F5344CB8AC3E}">
        <p14:creationId xmlns:p14="http://schemas.microsoft.com/office/powerpoint/2010/main" val="2290301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4" name="Picture 3" descr="Widescreen-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199475" y="274639"/>
            <a:ext cx="9382925" cy="1143000"/>
          </a:xfrm>
        </p:spPr>
        <p:txBody>
          <a:bodyPr>
            <a:noAutofit/>
          </a:bodyPr>
          <a:lstStyle>
            <a:lvl1pPr>
              <a:defRPr sz="4800"/>
            </a:lvl1pPr>
          </a:lstStyle>
          <a:p>
            <a:r>
              <a:rPr lang="en-US"/>
              <a:t>Click to edit Master title style</a:t>
            </a:r>
          </a:p>
        </p:txBody>
      </p:sp>
    </p:spTree>
    <p:extLst>
      <p:ext uri="{BB962C8B-B14F-4D97-AF65-F5344CB8AC3E}">
        <p14:creationId xmlns:p14="http://schemas.microsoft.com/office/powerpoint/2010/main" val="431997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4" name="Picture 3" descr="Widescreen-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199475" y="274639"/>
            <a:ext cx="9382925" cy="1143000"/>
          </a:xfrm>
        </p:spPr>
        <p:txBody>
          <a:bodyPr>
            <a:noAutofit/>
          </a:bodyPr>
          <a:lstStyle>
            <a:lvl1pPr>
              <a:defRPr sz="4800">
                <a:solidFill>
                  <a:srgbClr val="FFFFFF"/>
                </a:solidFill>
              </a:defRPr>
            </a:lvl1pPr>
          </a:lstStyle>
          <a:p>
            <a:r>
              <a:rPr lang="en-US"/>
              <a:t>Click to edit Master title style</a:t>
            </a:r>
          </a:p>
        </p:txBody>
      </p:sp>
    </p:spTree>
    <p:extLst>
      <p:ext uri="{BB962C8B-B14F-4D97-AF65-F5344CB8AC3E}">
        <p14:creationId xmlns:p14="http://schemas.microsoft.com/office/powerpoint/2010/main" val="4060457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Widescreen-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0536" y="274639"/>
            <a:ext cx="10971864" cy="1143000"/>
          </a:xfrm>
        </p:spPr>
        <p:txBody>
          <a:bodyPr>
            <a:noAutofit/>
          </a:bodyPr>
          <a:lstStyle>
            <a:lvl1pPr>
              <a:defRPr sz="4800"/>
            </a:lvl1pPr>
          </a:lstStyle>
          <a:p>
            <a:r>
              <a:rPr lang="en-US"/>
              <a:t>Click to edit Master title style</a:t>
            </a:r>
          </a:p>
        </p:txBody>
      </p:sp>
    </p:spTree>
    <p:extLst>
      <p:ext uri="{BB962C8B-B14F-4D97-AF65-F5344CB8AC3E}">
        <p14:creationId xmlns:p14="http://schemas.microsoft.com/office/powerpoint/2010/main" val="3620142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4" name="Picture 3" descr="Widescreen-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0536" y="274639"/>
            <a:ext cx="10971864" cy="1143000"/>
          </a:xfrm>
        </p:spPr>
        <p:txBody>
          <a:bodyPr>
            <a:noAutofit/>
          </a:bodyPr>
          <a:lstStyle>
            <a:lvl1pPr>
              <a:defRPr sz="4800">
                <a:solidFill>
                  <a:srgbClr val="FFFFFF"/>
                </a:solidFill>
              </a:defRPr>
            </a:lvl1pPr>
          </a:lstStyle>
          <a:p>
            <a:r>
              <a:rPr lang="en-US"/>
              <a:t>Click to edit Master title style</a:t>
            </a:r>
          </a:p>
        </p:txBody>
      </p:sp>
    </p:spTree>
    <p:extLst>
      <p:ext uri="{BB962C8B-B14F-4D97-AF65-F5344CB8AC3E}">
        <p14:creationId xmlns:p14="http://schemas.microsoft.com/office/powerpoint/2010/main" val="3849138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Widescreen-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4767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234418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984332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Picture 2" descr="Widescreen-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6482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Widescreen-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887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E100-F739-92A8-02F3-849E7A443A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68E7E9-FC12-80ED-5A91-E6D30D5E11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84413B-980D-0D58-0DC4-6FCA530090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8E48D5-B0C9-FF9A-297A-7E95861FD2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455514-8A32-4323-7069-591B24B2A9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A92070-2A7E-B8A0-E0D5-EFA1F003F7D3}"/>
              </a:ext>
            </a:extLst>
          </p:cNvPr>
          <p:cNvSpPr>
            <a:spLocks noGrp="1"/>
          </p:cNvSpPr>
          <p:nvPr>
            <p:ph type="dt" sz="half" idx="10"/>
          </p:nvPr>
        </p:nvSpPr>
        <p:spPr/>
        <p:txBody>
          <a:bodyPr/>
          <a:lstStyle/>
          <a:p>
            <a:fld id="{DF37549A-B302-694C-AB46-6E25F1DCA416}" type="datetimeFigureOut">
              <a:rPr lang="en-US" smtClean="0"/>
              <a:t>9/7/2023</a:t>
            </a:fld>
            <a:endParaRPr lang="en-US"/>
          </a:p>
        </p:txBody>
      </p:sp>
      <p:sp>
        <p:nvSpPr>
          <p:cNvPr id="8" name="Footer Placeholder 7">
            <a:extLst>
              <a:ext uri="{FF2B5EF4-FFF2-40B4-BE49-F238E27FC236}">
                <a16:creationId xmlns:a16="http://schemas.microsoft.com/office/drawing/2014/main" id="{5717412F-8A65-64A5-7AE2-27F7414EE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183249-F563-FC14-ACF8-D378017A4CC5}"/>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1698779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3" name="Picture 2" descr="Widescreen-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25073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3" name="Picture 2" descr="Widescreen-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14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pic>
        <p:nvPicPr>
          <p:cNvPr id="6" name="Picture 5" descr="Widescreen-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615143" y="277132"/>
            <a:ext cx="3190711"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105360" y="273050"/>
            <a:ext cx="5477040" cy="621559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615143" y="1439181"/>
            <a:ext cx="3190711" cy="5049459"/>
          </a:xfrm>
        </p:spPr>
        <p:txBody>
          <a:bodyPr/>
          <a:lstStyle>
            <a:lvl1pPr marL="0" indent="0">
              <a:buNone/>
              <a:defRPr sz="1867">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4122116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title"/>
          </p:nvPr>
        </p:nvSpPr>
        <p:spPr>
          <a:xfrm>
            <a:off x="609602" y="273051"/>
            <a:ext cx="4011084" cy="2461272"/>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2734323"/>
            <a:ext cx="4011084" cy="339184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1677122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title"/>
          </p:nvPr>
        </p:nvSpPr>
        <p:spPr>
          <a:xfrm>
            <a:off x="609602" y="1572272"/>
            <a:ext cx="4011084" cy="1162051"/>
          </a:xfrm>
        </p:spPr>
        <p:txBody>
          <a:bodyPr anchor="b"/>
          <a:lstStyle>
            <a:lvl1pPr algn="l">
              <a:defRPr sz="2667"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solidFill>
                  <a:schemeClr val="bg1"/>
                </a:solidFill>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2734323"/>
            <a:ext cx="4011084" cy="3391840"/>
          </a:xfrm>
        </p:spPr>
        <p:txBody>
          <a:bodyPr/>
          <a:lstStyle>
            <a:lvl1pPr marL="0" indent="0">
              <a:buNone/>
              <a:defRPr sz="18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1942339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descr="Widescreen-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2" y="1572272"/>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2734323"/>
            <a:ext cx="4011084" cy="339184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4261614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6" name="Picture 5" descr="Widescreen-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2" y="1572272"/>
            <a:ext cx="4011084" cy="1162051"/>
          </a:xfrm>
        </p:spPr>
        <p:txBody>
          <a:bodyPr anchor="b"/>
          <a:lstStyle>
            <a:lvl1pPr algn="l">
              <a:defRPr sz="2667" b="1">
                <a:solidFill>
                  <a:srgbClr val="FFFFFF"/>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solidFill>
                  <a:srgbClr val="FFFFFF"/>
                </a:solidFill>
              </a:defRPr>
            </a:lvl1pPr>
            <a:lvl2pPr>
              <a:defRPr sz="3733">
                <a:solidFill>
                  <a:srgbClr val="FFFFFF"/>
                </a:solidFill>
              </a:defRPr>
            </a:lvl2pPr>
            <a:lvl3pPr>
              <a:defRPr sz="3200">
                <a:solidFill>
                  <a:srgbClr val="FFFFFF"/>
                </a:solidFill>
              </a:defRPr>
            </a:lvl3pPr>
            <a:lvl4pPr>
              <a:defRPr sz="2667">
                <a:solidFill>
                  <a:srgbClr val="FFFFFF"/>
                </a:solidFill>
              </a:defRPr>
            </a:lvl4pPr>
            <a:lvl5pPr>
              <a:defRPr sz="2667">
                <a:solidFill>
                  <a:srgbClr val="FFFFFF"/>
                </a:solidFill>
              </a:defRPr>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2734323"/>
            <a:ext cx="4011084" cy="3391840"/>
          </a:xfrm>
        </p:spPr>
        <p:txBody>
          <a:bodyPr/>
          <a:lstStyle>
            <a:lvl1pPr marL="0" indent="0">
              <a:buNone/>
              <a:defRPr sz="1867">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38525151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6_Content with Caption">
    <p:spTree>
      <p:nvGrpSpPr>
        <p:cNvPr id="1" name=""/>
        <p:cNvGrpSpPr/>
        <p:nvPr/>
      </p:nvGrpSpPr>
      <p:grpSpPr>
        <a:xfrm>
          <a:off x="0" y="0"/>
          <a:ext cx="0" cy="0"/>
          <a:chOff x="0" y="0"/>
          <a:chExt cx="0" cy="0"/>
        </a:xfrm>
      </p:grpSpPr>
      <p:pic>
        <p:nvPicPr>
          <p:cNvPr id="6" name="Picture 5" descr="Widescreen-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2" y="1572272"/>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2734323"/>
            <a:ext cx="4011084" cy="339184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3706457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Widescreen-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2" y="1572272"/>
            <a:ext cx="4011084" cy="1162051"/>
          </a:xfrm>
        </p:spPr>
        <p:txBody>
          <a:bodyPr anchor="b"/>
          <a:lstStyle>
            <a:lvl1pPr algn="l">
              <a:defRPr sz="2667" b="1">
                <a:solidFill>
                  <a:srgbClr val="FFFFFF"/>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solidFill>
                  <a:srgbClr val="FFFFFF"/>
                </a:solidFill>
              </a:defRPr>
            </a:lvl1pPr>
            <a:lvl2pPr>
              <a:defRPr sz="3733">
                <a:solidFill>
                  <a:srgbClr val="FFFFFF"/>
                </a:solidFill>
              </a:defRPr>
            </a:lvl2pPr>
            <a:lvl3pPr>
              <a:defRPr sz="3200">
                <a:solidFill>
                  <a:srgbClr val="FFFFFF"/>
                </a:solidFill>
              </a:defRPr>
            </a:lvl3pPr>
            <a:lvl4pPr>
              <a:defRPr sz="2667">
                <a:solidFill>
                  <a:srgbClr val="FFFFFF"/>
                </a:solidFill>
              </a:defRPr>
            </a:lvl4pPr>
            <a:lvl5pPr>
              <a:defRPr sz="2667">
                <a:solidFill>
                  <a:srgbClr val="FFFFFF"/>
                </a:solidFill>
              </a:defRPr>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2734323"/>
            <a:ext cx="4011084" cy="3391840"/>
          </a:xfrm>
        </p:spPr>
        <p:txBody>
          <a:bodyPr/>
          <a:lstStyle>
            <a:lvl1pPr marL="0" indent="0">
              <a:buNone/>
              <a:defRPr sz="1867">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29940977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Widescreen-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3113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3113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3311317" y="5367338"/>
            <a:ext cx="7315200" cy="804863"/>
          </a:xfrm>
        </p:spPr>
        <p:txBody>
          <a:bodyPr/>
          <a:lstStyle>
            <a:lvl1pPr marL="0" indent="0">
              <a:buNone/>
              <a:defRPr sz="1867" b="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88107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575A-E356-D8B3-2563-58250FF075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F6C31-2C26-8FDB-9365-619711E5CA0D}"/>
              </a:ext>
            </a:extLst>
          </p:cNvPr>
          <p:cNvSpPr>
            <a:spLocks noGrp="1"/>
          </p:cNvSpPr>
          <p:nvPr>
            <p:ph type="dt" sz="half" idx="10"/>
          </p:nvPr>
        </p:nvSpPr>
        <p:spPr/>
        <p:txBody>
          <a:bodyPr/>
          <a:lstStyle/>
          <a:p>
            <a:fld id="{DF37549A-B302-694C-AB46-6E25F1DCA416}" type="datetimeFigureOut">
              <a:rPr lang="en-US" smtClean="0"/>
              <a:t>9/7/2023</a:t>
            </a:fld>
            <a:endParaRPr lang="en-US"/>
          </a:p>
        </p:txBody>
      </p:sp>
      <p:sp>
        <p:nvSpPr>
          <p:cNvPr id="4" name="Footer Placeholder 3">
            <a:extLst>
              <a:ext uri="{FF2B5EF4-FFF2-40B4-BE49-F238E27FC236}">
                <a16:creationId xmlns:a16="http://schemas.microsoft.com/office/drawing/2014/main" id="{50913674-36DC-EC3C-E1C3-1224DB134B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840AAD-8414-E59E-A822-1618848F611F}"/>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34905273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b="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42522768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title"/>
          </p:nvPr>
        </p:nvSpPr>
        <p:spPr>
          <a:xfrm>
            <a:off x="2389717" y="4800600"/>
            <a:ext cx="7315200" cy="566739"/>
          </a:xfrm>
        </p:spPr>
        <p:txBody>
          <a:bodyPr anchor="b"/>
          <a:lstStyle>
            <a:lvl1pPr algn="l">
              <a:defRPr sz="2667" b="1">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solidFill>
                  <a:srgbClr val="FFFFFF"/>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b="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2722858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pic>
        <p:nvPicPr>
          <p:cNvPr id="6" name="Picture 5" descr="Widescreen-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b="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3896731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Widescreen-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89717" y="4800600"/>
            <a:ext cx="7315200" cy="566739"/>
          </a:xfrm>
        </p:spPr>
        <p:txBody>
          <a:bodyPr anchor="b"/>
          <a:lstStyle>
            <a:lvl1pPr algn="l">
              <a:defRPr sz="2667" b="1">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solidFill>
                  <a:srgbClr val="FFFFFF"/>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b="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31580744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pic>
        <p:nvPicPr>
          <p:cNvPr id="6" name="Picture 5" descr="Widescreen-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b="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9345339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pic>
        <p:nvPicPr>
          <p:cNvPr id="6" name="Picture 5" descr="Widescreen-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89717" y="4800600"/>
            <a:ext cx="7315200" cy="566739"/>
          </a:xfrm>
        </p:spPr>
        <p:txBody>
          <a:bodyPr anchor="b"/>
          <a:lstStyle>
            <a:lvl1pPr algn="l">
              <a:defRPr sz="2667" b="1">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solidFill>
                  <a:srgbClr val="FFFFFF"/>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b="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1175635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C56A2B-B3DB-8540-DBE5-F0D2A7226033}"/>
              </a:ext>
            </a:extLst>
          </p:cNvPr>
          <p:cNvSpPr>
            <a:spLocks noGrp="1"/>
          </p:cNvSpPr>
          <p:nvPr>
            <p:ph type="dt" sz="half" idx="10"/>
          </p:nvPr>
        </p:nvSpPr>
        <p:spPr/>
        <p:txBody>
          <a:bodyPr/>
          <a:lstStyle/>
          <a:p>
            <a:fld id="{DF37549A-B302-694C-AB46-6E25F1DCA416}" type="datetimeFigureOut">
              <a:rPr lang="en-US" smtClean="0"/>
              <a:t>9/7/2023</a:t>
            </a:fld>
            <a:endParaRPr lang="en-US"/>
          </a:p>
        </p:txBody>
      </p:sp>
      <p:sp>
        <p:nvSpPr>
          <p:cNvPr id="3" name="Footer Placeholder 2">
            <a:extLst>
              <a:ext uri="{FF2B5EF4-FFF2-40B4-BE49-F238E27FC236}">
                <a16:creationId xmlns:a16="http://schemas.microsoft.com/office/drawing/2014/main" id="{5AF0C6ED-5469-AFDF-16D8-15ED955928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B62D47-C8EC-4A3D-1950-B9BE254CC6BE}"/>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262103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385E-49BA-0A9B-C37E-7AA1CFDC7F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F74CEC-3B66-4CCE-6D84-996B1E3EE5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39FD3D-BC9A-91F2-F40B-86B233DB3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2345E4-87DD-F600-9A94-68F7CE5F785A}"/>
              </a:ext>
            </a:extLst>
          </p:cNvPr>
          <p:cNvSpPr>
            <a:spLocks noGrp="1"/>
          </p:cNvSpPr>
          <p:nvPr>
            <p:ph type="dt" sz="half" idx="10"/>
          </p:nvPr>
        </p:nvSpPr>
        <p:spPr/>
        <p:txBody>
          <a:bodyPr/>
          <a:lstStyle/>
          <a:p>
            <a:fld id="{DF37549A-B302-694C-AB46-6E25F1DCA416}" type="datetimeFigureOut">
              <a:rPr lang="en-US" smtClean="0"/>
              <a:t>9/7/2023</a:t>
            </a:fld>
            <a:endParaRPr lang="en-US"/>
          </a:p>
        </p:txBody>
      </p:sp>
      <p:sp>
        <p:nvSpPr>
          <p:cNvPr id="6" name="Footer Placeholder 5">
            <a:extLst>
              <a:ext uri="{FF2B5EF4-FFF2-40B4-BE49-F238E27FC236}">
                <a16:creationId xmlns:a16="http://schemas.microsoft.com/office/drawing/2014/main" id="{E0D4FD01-1F72-BA60-9D05-D0F1CFC42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326AC-5AAA-EA0B-E69B-3ECC15CA407D}"/>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244145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13830-DC9F-F711-1ACC-FC91F50073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C88DE0-4179-B9FD-93F8-C6B5BBE073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DA9CB3-3B9E-22C6-D50A-1FAF9720B3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D70F47-8367-BDD2-124E-8305301520F0}"/>
              </a:ext>
            </a:extLst>
          </p:cNvPr>
          <p:cNvSpPr>
            <a:spLocks noGrp="1"/>
          </p:cNvSpPr>
          <p:nvPr>
            <p:ph type="dt" sz="half" idx="10"/>
          </p:nvPr>
        </p:nvSpPr>
        <p:spPr/>
        <p:txBody>
          <a:bodyPr/>
          <a:lstStyle/>
          <a:p>
            <a:fld id="{DF37549A-B302-694C-AB46-6E25F1DCA416}" type="datetimeFigureOut">
              <a:rPr lang="en-US" smtClean="0"/>
              <a:t>9/7/2023</a:t>
            </a:fld>
            <a:endParaRPr lang="en-US"/>
          </a:p>
        </p:txBody>
      </p:sp>
      <p:sp>
        <p:nvSpPr>
          <p:cNvPr id="6" name="Footer Placeholder 5">
            <a:extLst>
              <a:ext uri="{FF2B5EF4-FFF2-40B4-BE49-F238E27FC236}">
                <a16:creationId xmlns:a16="http://schemas.microsoft.com/office/drawing/2014/main" id="{EE7FD0B0-82ED-0745-C144-369D2FA68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53A3DB-3903-B06F-BF08-057FCB1DEFC2}"/>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317514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D448BB-AB9F-F58A-7BC8-35A86130BF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020D7-01A1-BF6C-8702-E78AC88700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EF58C-F83D-0AD7-83D8-A1B5FED2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7549A-B302-694C-AB46-6E25F1DCA416}" type="datetimeFigureOut">
              <a:rPr lang="en-US" smtClean="0"/>
              <a:t>9/7/2023</a:t>
            </a:fld>
            <a:endParaRPr lang="en-US"/>
          </a:p>
        </p:txBody>
      </p:sp>
      <p:sp>
        <p:nvSpPr>
          <p:cNvPr id="5" name="Footer Placeholder 4">
            <a:extLst>
              <a:ext uri="{FF2B5EF4-FFF2-40B4-BE49-F238E27FC236}">
                <a16:creationId xmlns:a16="http://schemas.microsoft.com/office/drawing/2014/main" id="{B673D019-A77D-9666-8EB8-8281DA70E5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BFC667-01B3-161F-80FC-3FAC2286C2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8CF239-CBA3-194A-BC2B-E745ADA57D0D}" type="slidenum">
              <a:rPr lang="en-US" smtClean="0"/>
              <a:t>‹#›</a:t>
            </a:fld>
            <a:endParaRPr lang="en-US"/>
          </a:p>
        </p:txBody>
      </p:sp>
    </p:spTree>
    <p:extLst>
      <p:ext uri="{BB962C8B-B14F-4D97-AF65-F5344CB8AC3E}">
        <p14:creationId xmlns:p14="http://schemas.microsoft.com/office/powerpoint/2010/main" val="4243135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124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Lst>
  <p:txStyles>
    <p:titleStyle>
      <a:lvl1pPr algn="ctr" defTabSz="609585" rtl="0" eaLnBrk="1" latinLnBrk="0" hangingPunct="1">
        <a:spcBef>
          <a:spcPct val="0"/>
        </a:spcBef>
        <a:buNone/>
        <a:defRPr sz="5867" b="1" kern="1200">
          <a:solidFill>
            <a:schemeClr val="tx1"/>
          </a:solidFill>
          <a:latin typeface="Avenir Next Regular"/>
          <a:ea typeface="+mj-ea"/>
          <a:cs typeface="Avenir Next Regular"/>
        </a:defRPr>
      </a:lvl1pPr>
    </p:titleStyle>
    <p:bodyStyle>
      <a:lvl1pPr marL="457189" indent="-457189" algn="l" defTabSz="609585" rtl="0" eaLnBrk="1" latinLnBrk="0" hangingPunct="1">
        <a:spcBef>
          <a:spcPct val="20000"/>
        </a:spcBef>
        <a:buFont typeface="Arial"/>
        <a:buChar char="•"/>
        <a:defRPr sz="4267" b="0" i="0" kern="1200">
          <a:solidFill>
            <a:schemeClr val="tx1"/>
          </a:solidFill>
          <a:latin typeface="Mercury Display"/>
          <a:ea typeface="+mn-ea"/>
          <a:cs typeface="Mercury Display"/>
        </a:defRPr>
      </a:lvl1pPr>
      <a:lvl2pPr marL="990575" indent="-380990" algn="l" defTabSz="609585" rtl="0" eaLnBrk="1" latinLnBrk="0" hangingPunct="1">
        <a:spcBef>
          <a:spcPct val="20000"/>
        </a:spcBef>
        <a:buFont typeface="Arial"/>
        <a:buChar char="–"/>
        <a:defRPr sz="3733" b="0" i="0" kern="1200">
          <a:solidFill>
            <a:schemeClr val="tx1"/>
          </a:solidFill>
          <a:latin typeface="Mercury Display"/>
          <a:ea typeface="+mn-ea"/>
          <a:cs typeface="Mercury Display"/>
        </a:defRPr>
      </a:lvl2pPr>
      <a:lvl3pPr marL="1523962" indent="-304792" algn="l" defTabSz="609585" rtl="0" eaLnBrk="1" latinLnBrk="0" hangingPunct="1">
        <a:spcBef>
          <a:spcPct val="20000"/>
        </a:spcBef>
        <a:buFont typeface="Arial"/>
        <a:buChar char="•"/>
        <a:defRPr sz="3200" b="0" i="0" kern="1200">
          <a:solidFill>
            <a:schemeClr val="tx1"/>
          </a:solidFill>
          <a:latin typeface="Mercury Display"/>
          <a:ea typeface="+mn-ea"/>
          <a:cs typeface="Mercury Display"/>
        </a:defRPr>
      </a:lvl3pPr>
      <a:lvl4pPr marL="2133547" indent="-304792" algn="l" defTabSz="609585" rtl="0" eaLnBrk="1" latinLnBrk="0" hangingPunct="1">
        <a:spcBef>
          <a:spcPct val="20000"/>
        </a:spcBef>
        <a:buFont typeface="Arial"/>
        <a:buChar char="–"/>
        <a:defRPr sz="2667" b="0" i="0" kern="1200">
          <a:solidFill>
            <a:schemeClr val="tx1"/>
          </a:solidFill>
          <a:latin typeface="Mercury Display"/>
          <a:ea typeface="+mn-ea"/>
          <a:cs typeface="Mercury Display"/>
        </a:defRPr>
      </a:lvl4pPr>
      <a:lvl5pPr marL="2743131" indent="-304792" algn="l" defTabSz="609585" rtl="0" eaLnBrk="1" latinLnBrk="0" hangingPunct="1">
        <a:spcBef>
          <a:spcPct val="20000"/>
        </a:spcBef>
        <a:buFont typeface="Arial"/>
        <a:buChar char="»"/>
        <a:defRPr sz="2667" b="0" i="0" kern="1200">
          <a:solidFill>
            <a:schemeClr val="tx1"/>
          </a:solidFill>
          <a:latin typeface="Mercury Display"/>
          <a:ea typeface="+mn-ea"/>
          <a:cs typeface="Mercury Display"/>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mailto:lola.adedokun@uky.ed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mailto:Janie.Cambron@uky.edu" TargetMode="Externa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D5C90-6C6B-4878-A512-332F6798EBEA}"/>
              </a:ext>
            </a:extLst>
          </p:cNvPr>
          <p:cNvSpPr txBox="1">
            <a:spLocks/>
          </p:cNvSpPr>
          <p:nvPr/>
        </p:nvSpPr>
        <p:spPr>
          <a:xfrm>
            <a:off x="1232803" y="745344"/>
            <a:ext cx="9389806" cy="2023344"/>
          </a:xfrm>
          <a:prstGeom prst="rect">
            <a:avLst/>
          </a:prstGeom>
        </p:spPr>
        <p:txBody>
          <a:bodyPr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400" b="1" dirty="0">
                <a:latin typeface="Arial" panose="020B0604020202020204" pitchFamily="34" charset="0"/>
                <a:cs typeface="Arial" panose="020B0604020202020204" pitchFamily="34" charset="0"/>
              </a:rPr>
              <a:t>Extension Disaster/Emergency Preparation Training </a:t>
            </a:r>
            <a:endParaRPr lang="en-US" sz="5200" i="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947F28B-7D06-4834-98F9-61A4057E65D4}"/>
              </a:ext>
            </a:extLst>
          </p:cNvPr>
          <p:cNvSpPr txBox="1">
            <a:spLocks/>
          </p:cNvSpPr>
          <p:nvPr/>
        </p:nvSpPr>
        <p:spPr>
          <a:xfrm>
            <a:off x="1144313" y="3086422"/>
            <a:ext cx="9389806" cy="2023344"/>
          </a:xfrm>
          <a:prstGeom prst="rect">
            <a:avLst/>
          </a:prstGeom>
        </p:spPr>
        <p:txBody>
          <a:bodyPr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7000" b="1" dirty="0">
                <a:latin typeface="Arial" panose="020B0604020202020204" pitchFamily="34" charset="0"/>
                <a:cs typeface="Arial" panose="020B0604020202020204" pitchFamily="34" charset="0"/>
              </a:rPr>
              <a:t>Telling Our Story</a:t>
            </a:r>
          </a:p>
          <a:p>
            <a:pPr algn="ctr">
              <a:lnSpc>
                <a:spcPct val="120000"/>
              </a:lnSpc>
            </a:pPr>
            <a:endParaRPr lang="en-US" sz="4000" b="1" dirty="0">
              <a:latin typeface="Arial" panose="020B0604020202020204" pitchFamily="34" charset="0"/>
              <a:cs typeface="Arial" panose="020B0604020202020204" pitchFamily="34" charset="0"/>
            </a:endParaRPr>
          </a:p>
          <a:p>
            <a:pPr algn="ctr">
              <a:lnSpc>
                <a:spcPct val="120000"/>
              </a:lnSpc>
            </a:pPr>
            <a:r>
              <a:rPr lang="en-US" sz="3900" b="1" dirty="0">
                <a:latin typeface="Arial" panose="020B0604020202020204" pitchFamily="34" charset="0"/>
                <a:cs typeface="Arial" panose="020B0604020202020204" pitchFamily="34" charset="0"/>
              </a:rPr>
              <a:t>Lola Adedokun, PhD</a:t>
            </a:r>
          </a:p>
          <a:p>
            <a:pPr algn="ctr">
              <a:lnSpc>
                <a:spcPct val="120000"/>
              </a:lnSpc>
            </a:pPr>
            <a:r>
              <a:rPr lang="en-US" sz="3900" b="1" dirty="0">
                <a:latin typeface="Arial" panose="020B0604020202020204" pitchFamily="34" charset="0"/>
                <a:cs typeface="Arial" panose="020B0604020202020204" pitchFamily="34" charset="0"/>
              </a:rPr>
              <a:t>Extension Evaluation Director </a:t>
            </a:r>
            <a:endParaRPr lang="en-US" sz="3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55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1AEF-A1A5-4258-BB4F-281944ACEBD0}"/>
              </a:ext>
            </a:extLst>
          </p:cNvPr>
          <p:cNvSpPr>
            <a:spLocks noGrp="1"/>
          </p:cNvSpPr>
          <p:nvPr>
            <p:ph type="title"/>
          </p:nvPr>
        </p:nvSpPr>
        <p:spPr>
          <a:xfrm>
            <a:off x="319597" y="531643"/>
            <a:ext cx="11478826" cy="797850"/>
          </a:xfrm>
        </p:spPr>
        <p:txBody>
          <a:bodyPr>
            <a:normAutofit fontScale="90000"/>
          </a:bodyPr>
          <a:lstStyle/>
          <a:p>
            <a:r>
              <a:rPr lang="en-US" sz="4000" b="1" dirty="0">
                <a:solidFill>
                  <a:prstClr val="black"/>
                </a:solidFill>
                <a:latin typeface="Arial" panose="020B0604020202020204" pitchFamily="34" charset="0"/>
                <a:cs typeface="Arial" panose="020B0604020202020204" pitchFamily="34" charset="0"/>
              </a:rPr>
              <a:t>What are other recovery outcomes to document?</a:t>
            </a:r>
            <a:endParaRPr lang="en-US" dirty="0"/>
          </a:p>
        </p:txBody>
      </p:sp>
      <p:sp>
        <p:nvSpPr>
          <p:cNvPr id="3" name="Content Placeholder 2">
            <a:extLst>
              <a:ext uri="{FF2B5EF4-FFF2-40B4-BE49-F238E27FC236}">
                <a16:creationId xmlns:a16="http://schemas.microsoft.com/office/drawing/2014/main" id="{0362739A-CE8F-432E-BBCA-28BB66D926BA}"/>
              </a:ext>
            </a:extLst>
          </p:cNvPr>
          <p:cNvSpPr>
            <a:spLocks noGrp="1"/>
          </p:cNvSpPr>
          <p:nvPr>
            <p:ph idx="1"/>
          </p:nvPr>
        </p:nvSpPr>
        <p:spPr>
          <a:xfrm>
            <a:off x="250338" y="1497151"/>
            <a:ext cx="11024301" cy="4351338"/>
          </a:xfrm>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Education outreach &amp; info distribution</a:t>
            </a:r>
          </a:p>
          <a:p>
            <a:pPr marL="800100" lvl="1"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Types of info provided (water, animal welfare)</a:t>
            </a:r>
          </a:p>
          <a:p>
            <a:pPr marL="800100" lvl="1"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 of flyers, publications, etc., distributed</a:t>
            </a:r>
          </a:p>
          <a:p>
            <a:pPr marL="800100" lvl="1"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 of community members advised on recovery steps</a:t>
            </a:r>
          </a:p>
          <a:p>
            <a:pPr marL="800100" lvl="1"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 of hours contributed to provide education, information, referrals</a:t>
            </a:r>
          </a:p>
          <a:p>
            <a:pPr marL="457200" lvl="1" indent="0">
              <a:lnSpc>
                <a:spcPct val="107000"/>
              </a:lnSpc>
              <a:spcBef>
                <a:spcPts val="0"/>
              </a:spcBef>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Use of Extension offices for response management &amp; coordination</a:t>
            </a:r>
          </a:p>
          <a:p>
            <a:pPr marL="800100" lvl="1"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E.g., if FEMA/Red Cross or local disaster management units use Extension spaces for coordination</a:t>
            </a:r>
          </a:p>
          <a:p>
            <a:pPr marL="0" indent="0">
              <a:lnSpc>
                <a:spcPct val="107000"/>
              </a:lnSpc>
              <a:spcBef>
                <a:spcPts val="0"/>
              </a:spcBef>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1000"/>
              </a:spcBef>
              <a:spcAft>
                <a:spcPts val="1200"/>
              </a:spcAft>
              <a:buClrTx/>
              <a:buSz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6759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1AEF-A1A5-4258-BB4F-281944ACEBD0}"/>
              </a:ext>
            </a:extLst>
          </p:cNvPr>
          <p:cNvSpPr>
            <a:spLocks noGrp="1"/>
          </p:cNvSpPr>
          <p:nvPr>
            <p:ph type="title"/>
          </p:nvPr>
        </p:nvSpPr>
        <p:spPr>
          <a:xfrm>
            <a:off x="319597" y="531643"/>
            <a:ext cx="11478826" cy="797850"/>
          </a:xfrm>
        </p:spPr>
        <p:txBody>
          <a:bodyPr>
            <a:normAutofit fontScale="90000"/>
          </a:bodyPr>
          <a:lstStyle/>
          <a:p>
            <a:r>
              <a:rPr lang="en-US" sz="4000" b="1" dirty="0">
                <a:solidFill>
                  <a:prstClr val="black"/>
                </a:solidFill>
                <a:latin typeface="Arial" panose="020B0604020202020204" pitchFamily="34" charset="0"/>
                <a:cs typeface="Arial" panose="020B0604020202020204" pitchFamily="34" charset="0"/>
              </a:rPr>
              <a:t>What are other recovery outcomes to document?</a:t>
            </a:r>
            <a:endParaRPr lang="en-US" dirty="0"/>
          </a:p>
        </p:txBody>
      </p:sp>
      <p:sp>
        <p:nvSpPr>
          <p:cNvPr id="3" name="Content Placeholder 2">
            <a:extLst>
              <a:ext uri="{FF2B5EF4-FFF2-40B4-BE49-F238E27FC236}">
                <a16:creationId xmlns:a16="http://schemas.microsoft.com/office/drawing/2014/main" id="{0362739A-CE8F-432E-BBCA-28BB66D926BA}"/>
              </a:ext>
            </a:extLst>
          </p:cNvPr>
          <p:cNvSpPr>
            <a:spLocks noGrp="1"/>
          </p:cNvSpPr>
          <p:nvPr>
            <p:ph idx="1"/>
          </p:nvPr>
        </p:nvSpPr>
        <p:spPr>
          <a:xfrm>
            <a:off x="703099" y="1408374"/>
            <a:ext cx="11024301" cy="4351338"/>
          </a:xfrm>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Farm and community clean-up activities </a:t>
            </a:r>
            <a:endParaRPr lang="en-US" sz="2400"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 of farms/ farmers that Extension assisted with clean-up</a:t>
            </a:r>
          </a:p>
          <a:p>
            <a:pPr marL="800100" lvl="1"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 of Extension personnel and volunteer hours contributed to clean-up</a:t>
            </a:r>
          </a:p>
          <a:p>
            <a:pPr marL="800100" lvl="1"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Size of space/farms that Extension cleaned up</a:t>
            </a:r>
          </a:p>
          <a:p>
            <a:pPr marL="800100" lvl="1"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 value of services/help rendered—e.g., cost if done by a contractor</a:t>
            </a:r>
            <a:endParaRPr lang="en-US" sz="2800"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 of animals rescued or fed</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3351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1AEF-A1A5-4258-BB4F-281944ACEBD0}"/>
              </a:ext>
            </a:extLst>
          </p:cNvPr>
          <p:cNvSpPr>
            <a:spLocks noGrp="1"/>
          </p:cNvSpPr>
          <p:nvPr>
            <p:ph type="title"/>
          </p:nvPr>
        </p:nvSpPr>
        <p:spPr>
          <a:xfrm>
            <a:off x="319597" y="531643"/>
            <a:ext cx="11478826" cy="797850"/>
          </a:xfrm>
        </p:spPr>
        <p:txBody>
          <a:bodyPr>
            <a:normAutofit fontScale="90000"/>
          </a:bodyPr>
          <a:lstStyle/>
          <a:p>
            <a:r>
              <a:rPr lang="en-US" sz="4000" b="1" dirty="0">
                <a:solidFill>
                  <a:prstClr val="black"/>
                </a:solidFill>
                <a:latin typeface="Arial" panose="020B0604020202020204" pitchFamily="34" charset="0"/>
                <a:cs typeface="Arial" panose="020B0604020202020204" pitchFamily="34" charset="0"/>
              </a:rPr>
              <a:t>What are other recovery outcomes to document</a:t>
            </a:r>
            <a:endParaRPr lang="en-US" dirty="0"/>
          </a:p>
        </p:txBody>
      </p:sp>
      <p:sp>
        <p:nvSpPr>
          <p:cNvPr id="3" name="Content Placeholder 2">
            <a:extLst>
              <a:ext uri="{FF2B5EF4-FFF2-40B4-BE49-F238E27FC236}">
                <a16:creationId xmlns:a16="http://schemas.microsoft.com/office/drawing/2014/main" id="{0362739A-CE8F-432E-BBCA-28BB66D926BA}"/>
              </a:ext>
            </a:extLst>
          </p:cNvPr>
          <p:cNvSpPr>
            <a:spLocks noGrp="1"/>
          </p:cNvSpPr>
          <p:nvPr>
            <p:ph idx="1"/>
          </p:nvPr>
        </p:nvSpPr>
        <p:spPr>
          <a:xfrm>
            <a:off x="703099" y="1408374"/>
            <a:ext cx="11024301" cy="4351338"/>
          </a:xfrm>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Referrals, partnerships &amp; linkages</a:t>
            </a:r>
          </a:p>
          <a:p>
            <a:pPr marL="800100" lvl="1"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 of referrals to FEMA and other agencies</a:t>
            </a:r>
          </a:p>
          <a:p>
            <a:pPr marL="800100" lvl="1" indent="-342900">
              <a:lnSpc>
                <a:spcPct val="107000"/>
              </a:lnSpc>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 of partnerships with other organizations (e.g., Extension partnered with Nursing on tetanus injections)</a:t>
            </a:r>
          </a:p>
          <a:p>
            <a:pPr marL="1257300" lvl="2" indent="-342900">
              <a:lnSpc>
                <a:spcPct val="107000"/>
              </a:lnSpc>
              <a:spcBef>
                <a:spcPts val="0"/>
              </a:spcBef>
              <a:buFont typeface="Symbol" panose="05050102010706020507" pitchFamily="18"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 of wound care services/referrals provided</a:t>
            </a:r>
          </a:p>
          <a:p>
            <a:pPr marL="1257300" lvl="2" indent="-342900">
              <a:lnSpc>
                <a:spcPct val="107000"/>
              </a:lnSpc>
              <a:spcBef>
                <a:spcPts val="0"/>
              </a:spcBef>
              <a:buFont typeface="Symbol" panose="05050102010706020507" pitchFamily="18"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 of tetanus shots provided</a:t>
            </a:r>
          </a:p>
          <a:p>
            <a:pPr marL="1257300" lvl="2" indent="-342900">
              <a:lnSpc>
                <a:spcPct val="107000"/>
              </a:lnSpc>
              <a:spcBef>
                <a:spcPts val="0"/>
              </a:spcBef>
              <a:buFont typeface="Symbol" panose="05050102010706020507" pitchFamily="18"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 of wound care that partners were able to provide</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5429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1AEF-A1A5-4258-BB4F-281944ACEBD0}"/>
              </a:ext>
            </a:extLst>
          </p:cNvPr>
          <p:cNvSpPr>
            <a:spLocks noGrp="1"/>
          </p:cNvSpPr>
          <p:nvPr>
            <p:ph type="title"/>
          </p:nvPr>
        </p:nvSpPr>
        <p:spPr>
          <a:xfrm>
            <a:off x="319597" y="531643"/>
            <a:ext cx="11478826" cy="797850"/>
          </a:xfrm>
        </p:spPr>
        <p:txBody>
          <a:bodyPr>
            <a:normAutofit fontScale="90000"/>
          </a:bodyPr>
          <a:lstStyle/>
          <a:p>
            <a:r>
              <a:rPr lang="en-US" sz="4000" b="1" dirty="0">
                <a:solidFill>
                  <a:prstClr val="black"/>
                </a:solidFill>
                <a:latin typeface="Arial" panose="020B0604020202020204" pitchFamily="34" charset="0"/>
                <a:cs typeface="Arial" panose="020B0604020202020204" pitchFamily="34" charset="0"/>
              </a:rPr>
              <a:t>What are other recovery outcomes to document?</a:t>
            </a:r>
            <a:endParaRPr lang="en-US" dirty="0"/>
          </a:p>
        </p:txBody>
      </p:sp>
      <p:sp>
        <p:nvSpPr>
          <p:cNvPr id="3" name="Content Placeholder 2">
            <a:extLst>
              <a:ext uri="{FF2B5EF4-FFF2-40B4-BE49-F238E27FC236}">
                <a16:creationId xmlns:a16="http://schemas.microsoft.com/office/drawing/2014/main" id="{0362739A-CE8F-432E-BBCA-28BB66D926BA}"/>
              </a:ext>
            </a:extLst>
          </p:cNvPr>
          <p:cNvSpPr>
            <a:spLocks noGrp="1"/>
          </p:cNvSpPr>
          <p:nvPr>
            <p:ph idx="1"/>
          </p:nvPr>
        </p:nvSpPr>
        <p:spPr>
          <a:xfrm>
            <a:off x="703099" y="1408374"/>
            <a:ext cx="11024301" cy="4351338"/>
          </a:xfrm>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Welfare and wellbeing</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 of people helped</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Amount of food/cooking that Extension prepared and distributed</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 of Extension personnel and volunteer hours contributed to cooking/food preparation and distribution</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 of Quilts distributed by KHMA</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8536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1AEF-A1A5-4258-BB4F-281944ACEBD0}"/>
              </a:ext>
            </a:extLst>
          </p:cNvPr>
          <p:cNvSpPr>
            <a:spLocks noGrp="1"/>
          </p:cNvSpPr>
          <p:nvPr>
            <p:ph type="title"/>
          </p:nvPr>
        </p:nvSpPr>
        <p:spPr>
          <a:xfrm>
            <a:off x="319597" y="531643"/>
            <a:ext cx="11478826" cy="797850"/>
          </a:xfrm>
        </p:spPr>
        <p:txBody>
          <a:bodyPr>
            <a:normAutofit/>
          </a:bodyPr>
          <a:lstStyle/>
          <a:p>
            <a:r>
              <a:rPr lang="en-US" sz="4000" b="1" dirty="0">
                <a:solidFill>
                  <a:prstClr val="black"/>
                </a:solidFill>
                <a:latin typeface="Arial" panose="020B0604020202020204" pitchFamily="34" charset="0"/>
                <a:cs typeface="Arial" panose="020B0604020202020204" pitchFamily="34" charset="0"/>
              </a:rPr>
              <a:t>Questions? </a:t>
            </a:r>
            <a:endParaRPr lang="en-US" dirty="0"/>
          </a:p>
        </p:txBody>
      </p:sp>
      <p:sp>
        <p:nvSpPr>
          <p:cNvPr id="3" name="Content Placeholder 2">
            <a:extLst>
              <a:ext uri="{FF2B5EF4-FFF2-40B4-BE49-F238E27FC236}">
                <a16:creationId xmlns:a16="http://schemas.microsoft.com/office/drawing/2014/main" id="{0362739A-CE8F-432E-BBCA-28BB66D926BA}"/>
              </a:ext>
            </a:extLst>
          </p:cNvPr>
          <p:cNvSpPr>
            <a:spLocks noGrp="1"/>
          </p:cNvSpPr>
          <p:nvPr>
            <p:ph idx="1"/>
          </p:nvPr>
        </p:nvSpPr>
        <p:spPr>
          <a:xfrm>
            <a:off x="703099" y="1408374"/>
            <a:ext cx="11024301" cy="4351338"/>
          </a:xfrm>
        </p:spPr>
        <p:txBody>
          <a:bodyPr>
            <a:noAutofit/>
          </a:bodyPr>
          <a:lstStyle/>
          <a:p>
            <a:pPr marL="0" marR="0" lvl="0" indent="0" algn="l" defTabSz="914400" rtl="0" eaLnBrk="1" fontAlgn="auto" latinLnBrk="0" hangingPunct="1">
              <a:lnSpc>
                <a:spcPct val="100000"/>
              </a:lnSpc>
              <a:spcBef>
                <a:spcPts val="1000"/>
              </a:spcBef>
              <a:spcAft>
                <a:spcPts val="1200"/>
              </a:spcAft>
              <a:buClrTx/>
              <a:buSz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1200"/>
              </a:spcAft>
              <a:buClrTx/>
              <a:buSz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1000"/>
              </a:spcBef>
              <a:spcAft>
                <a:spcPts val="1200"/>
              </a:spcAft>
              <a:buClrTx/>
              <a:buSz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Lola</a:t>
            </a:r>
            <a:r>
              <a:rPr kumimoji="0" lang="en-US"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Adedokun (</a:t>
            </a:r>
            <a:r>
              <a:rPr kumimoji="0" lang="en-US"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lola.adedokun@uky.edu</a:t>
            </a:r>
            <a:r>
              <a:rPr kumimoji="0" lang="en-US"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1000"/>
              </a:spcBef>
              <a:spcAft>
                <a:spcPts val="1200"/>
              </a:spcAft>
              <a:buClrTx/>
              <a:buSz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9970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99208-8DF1-4B5E-AC63-1A3B56970BB2}"/>
              </a:ext>
            </a:extLst>
          </p:cNvPr>
          <p:cNvSpPr>
            <a:spLocks noGrp="1"/>
          </p:cNvSpPr>
          <p:nvPr>
            <p:ph idx="1"/>
          </p:nvPr>
        </p:nvSpPr>
        <p:spPr>
          <a:xfrm>
            <a:off x="18771" y="-1"/>
            <a:ext cx="12173228" cy="7051964"/>
          </a:xfrm>
        </p:spPr>
        <p:txBody>
          <a:bodyPr>
            <a:normAutofit/>
          </a:bodyPr>
          <a:lstStyle/>
          <a:p>
            <a:pPr marL="0" indent="0">
              <a:buNone/>
            </a:pPr>
            <a:r>
              <a:rPr lang="en-US" sz="7733" b="1" dirty="0"/>
              <a:t>Public Health &amp; Extension </a:t>
            </a:r>
          </a:p>
          <a:p>
            <a:pPr marL="0" indent="0">
              <a:buNone/>
            </a:pPr>
            <a:r>
              <a:rPr lang="en-US" sz="5867" b="1" dirty="0"/>
              <a:t>Shared Space</a:t>
            </a:r>
          </a:p>
          <a:p>
            <a:pPr marL="0" indent="0">
              <a:buNone/>
            </a:pPr>
            <a:endParaRPr lang="en-US" dirty="0"/>
          </a:p>
          <a:p>
            <a:r>
              <a:rPr lang="en-US" sz="3733" dirty="0"/>
              <a:t>Statewide Coverage</a:t>
            </a:r>
          </a:p>
          <a:p>
            <a:r>
              <a:rPr lang="en-US" sz="3733" dirty="0"/>
              <a:t>Trusted Community Partner</a:t>
            </a:r>
          </a:p>
          <a:p>
            <a:r>
              <a:rPr lang="en-US" sz="3733" dirty="0"/>
              <a:t>Focus on health, assessment, improvement, training</a:t>
            </a:r>
          </a:p>
        </p:txBody>
      </p:sp>
      <p:pic>
        <p:nvPicPr>
          <p:cNvPr id="7" name="Graphic 6" descr="Connections">
            <a:extLst>
              <a:ext uri="{FF2B5EF4-FFF2-40B4-BE49-F238E27FC236}">
                <a16:creationId xmlns:a16="http://schemas.microsoft.com/office/drawing/2014/main" id="{C25DF106-ECAE-487A-B092-2BC0D775A6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7427" y="1304786"/>
            <a:ext cx="4220719" cy="4220719"/>
          </a:xfrm>
          <a:prstGeom prst="rect">
            <a:avLst/>
          </a:prstGeom>
        </p:spPr>
      </p:pic>
    </p:spTree>
    <p:extLst>
      <p:ext uri="{BB962C8B-B14F-4D97-AF65-F5344CB8AC3E}">
        <p14:creationId xmlns:p14="http://schemas.microsoft.com/office/powerpoint/2010/main" val="3685033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99208-8DF1-4B5E-AC63-1A3B56970BB2}"/>
              </a:ext>
            </a:extLst>
          </p:cNvPr>
          <p:cNvSpPr>
            <a:spLocks noGrp="1"/>
          </p:cNvSpPr>
          <p:nvPr>
            <p:ph idx="1"/>
          </p:nvPr>
        </p:nvSpPr>
        <p:spPr>
          <a:xfrm>
            <a:off x="18773" y="-1"/>
            <a:ext cx="9014391" cy="7051964"/>
          </a:xfrm>
        </p:spPr>
        <p:txBody>
          <a:bodyPr>
            <a:normAutofit/>
          </a:bodyPr>
          <a:lstStyle/>
          <a:p>
            <a:pPr marL="0" indent="0">
              <a:buNone/>
            </a:pPr>
            <a:r>
              <a:rPr lang="en-US" sz="7733" b="1" dirty="0"/>
              <a:t>Telling the Story</a:t>
            </a:r>
          </a:p>
          <a:p>
            <a:pPr marL="0" indent="0">
              <a:buNone/>
            </a:pPr>
            <a:endParaRPr lang="en-US" dirty="0"/>
          </a:p>
          <a:p>
            <a:r>
              <a:rPr lang="en-US" sz="5067" dirty="0"/>
              <a:t>Beginning: </a:t>
            </a:r>
            <a:r>
              <a:rPr lang="en-US" sz="5067" i="1" dirty="0"/>
              <a:t>Your</a:t>
            </a:r>
            <a:r>
              <a:rPr lang="en-US" sz="5067" dirty="0"/>
              <a:t> Story</a:t>
            </a:r>
          </a:p>
          <a:p>
            <a:r>
              <a:rPr lang="en-US" sz="5067" dirty="0"/>
              <a:t>Middle: </a:t>
            </a:r>
            <a:r>
              <a:rPr lang="en-US" sz="5067" i="1" dirty="0"/>
              <a:t>Their</a:t>
            </a:r>
            <a:r>
              <a:rPr lang="en-US" sz="5067" dirty="0"/>
              <a:t> Story</a:t>
            </a:r>
          </a:p>
          <a:p>
            <a:r>
              <a:rPr lang="en-US" sz="5067" dirty="0"/>
              <a:t>End: Partnership Sharing</a:t>
            </a:r>
          </a:p>
          <a:p>
            <a:r>
              <a:rPr lang="en-US" sz="5067" dirty="0"/>
              <a:t>Sequel: Lessons Learned</a:t>
            </a:r>
          </a:p>
        </p:txBody>
      </p:sp>
      <p:pic>
        <p:nvPicPr>
          <p:cNvPr id="7" name="Graphic 6" descr="Speech">
            <a:extLst>
              <a:ext uri="{FF2B5EF4-FFF2-40B4-BE49-F238E27FC236}">
                <a16:creationId xmlns:a16="http://schemas.microsoft.com/office/drawing/2014/main" id="{C25DF106-ECAE-487A-B092-2BC0D775A6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4531" y="1110822"/>
            <a:ext cx="5123724" cy="5123724"/>
          </a:xfrm>
          <a:prstGeom prst="rect">
            <a:avLst/>
          </a:prstGeom>
        </p:spPr>
      </p:pic>
    </p:spTree>
    <p:extLst>
      <p:ext uri="{BB962C8B-B14F-4D97-AF65-F5344CB8AC3E}">
        <p14:creationId xmlns:p14="http://schemas.microsoft.com/office/powerpoint/2010/main" val="485834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99208-8DF1-4B5E-AC63-1A3B56970BB2}"/>
              </a:ext>
            </a:extLst>
          </p:cNvPr>
          <p:cNvSpPr>
            <a:spLocks noGrp="1"/>
          </p:cNvSpPr>
          <p:nvPr>
            <p:ph idx="1"/>
          </p:nvPr>
        </p:nvSpPr>
        <p:spPr>
          <a:xfrm>
            <a:off x="0" y="156684"/>
            <a:ext cx="7827819" cy="6319496"/>
          </a:xfrm>
        </p:spPr>
        <p:txBody>
          <a:bodyPr>
            <a:normAutofit/>
          </a:bodyPr>
          <a:lstStyle/>
          <a:p>
            <a:pPr marL="0" indent="0">
              <a:buNone/>
            </a:pPr>
            <a:r>
              <a:rPr lang="en-US" sz="6267" b="1" dirty="0"/>
              <a:t>Data to Action</a:t>
            </a:r>
            <a:endParaRPr lang="en-US" sz="6267" dirty="0"/>
          </a:p>
          <a:p>
            <a:r>
              <a:rPr lang="en-US" dirty="0"/>
              <a:t>Count the beans</a:t>
            </a:r>
          </a:p>
          <a:p>
            <a:r>
              <a:rPr lang="en-US" dirty="0"/>
              <a:t>Report the beans</a:t>
            </a:r>
          </a:p>
          <a:p>
            <a:r>
              <a:rPr lang="en-US" dirty="0"/>
              <a:t>Listen </a:t>
            </a:r>
          </a:p>
          <a:p>
            <a:r>
              <a:rPr lang="en-US" dirty="0"/>
              <a:t>Engage</a:t>
            </a:r>
          </a:p>
          <a:p>
            <a:r>
              <a:rPr lang="en-US" dirty="0"/>
              <a:t>Feedback</a:t>
            </a:r>
          </a:p>
          <a:p>
            <a:r>
              <a:rPr lang="en-US" dirty="0"/>
              <a:t>Next Steps to Action</a:t>
            </a:r>
          </a:p>
        </p:txBody>
      </p:sp>
      <p:pic>
        <p:nvPicPr>
          <p:cNvPr id="7" name="Graphic 6" descr="Repeat">
            <a:extLst>
              <a:ext uri="{FF2B5EF4-FFF2-40B4-BE49-F238E27FC236}">
                <a16:creationId xmlns:a16="http://schemas.microsoft.com/office/drawing/2014/main" id="{C25DF106-ECAE-487A-B092-2BC0D775A6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0996" y="1114216"/>
            <a:ext cx="4874857" cy="4874857"/>
          </a:xfrm>
          <a:prstGeom prst="rect">
            <a:avLst/>
          </a:prstGeom>
        </p:spPr>
      </p:pic>
    </p:spTree>
    <p:extLst>
      <p:ext uri="{BB962C8B-B14F-4D97-AF65-F5344CB8AC3E}">
        <p14:creationId xmlns:p14="http://schemas.microsoft.com/office/powerpoint/2010/main" val="4114471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99208-8DF1-4B5E-AC63-1A3B56970BB2}"/>
              </a:ext>
            </a:extLst>
          </p:cNvPr>
          <p:cNvSpPr>
            <a:spLocks noGrp="1"/>
          </p:cNvSpPr>
          <p:nvPr>
            <p:ph idx="1"/>
          </p:nvPr>
        </p:nvSpPr>
        <p:spPr>
          <a:xfrm>
            <a:off x="294679" y="661182"/>
            <a:ext cx="8115181" cy="5535633"/>
          </a:xfrm>
        </p:spPr>
        <p:txBody>
          <a:bodyPr>
            <a:normAutofit fontScale="92500" lnSpcReduction="10000"/>
          </a:bodyPr>
          <a:lstStyle/>
          <a:p>
            <a:pPr marL="0" indent="0">
              <a:buNone/>
            </a:pPr>
            <a:r>
              <a:rPr lang="en-US" sz="6267" b="1" dirty="0"/>
              <a:t>Future</a:t>
            </a:r>
            <a:endParaRPr lang="en-US" sz="6267" dirty="0"/>
          </a:p>
          <a:p>
            <a:r>
              <a:rPr lang="en-US" dirty="0"/>
              <a:t>Partnerships | Relationship Building</a:t>
            </a:r>
          </a:p>
          <a:p>
            <a:r>
              <a:rPr lang="en-US" dirty="0"/>
              <a:t>Infrastructure</a:t>
            </a:r>
          </a:p>
          <a:p>
            <a:r>
              <a:rPr lang="en-US" dirty="0"/>
              <a:t>Collaborative Training </a:t>
            </a:r>
          </a:p>
          <a:p>
            <a:r>
              <a:rPr lang="en-US" dirty="0"/>
              <a:t>Recruitment efforts</a:t>
            </a:r>
          </a:p>
          <a:p>
            <a:r>
              <a:rPr lang="en-US" dirty="0"/>
              <a:t>Increased experiential learning</a:t>
            </a:r>
          </a:p>
          <a:p>
            <a:r>
              <a:rPr lang="en-US" dirty="0"/>
              <a:t>Listening Sessions</a:t>
            </a:r>
          </a:p>
        </p:txBody>
      </p:sp>
      <p:pic>
        <p:nvPicPr>
          <p:cNvPr id="7" name="Graphic 6" descr="Lightbulb and gear">
            <a:extLst>
              <a:ext uri="{FF2B5EF4-FFF2-40B4-BE49-F238E27FC236}">
                <a16:creationId xmlns:a16="http://schemas.microsoft.com/office/drawing/2014/main" id="{C25DF106-ECAE-487A-B092-2BC0D775A6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9861" y="1537930"/>
            <a:ext cx="3782140" cy="3782140"/>
          </a:xfrm>
          <a:prstGeom prst="rect">
            <a:avLst/>
          </a:prstGeom>
        </p:spPr>
      </p:pic>
    </p:spTree>
    <p:extLst>
      <p:ext uri="{BB962C8B-B14F-4D97-AF65-F5344CB8AC3E}">
        <p14:creationId xmlns:p14="http://schemas.microsoft.com/office/powerpoint/2010/main" val="116111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99208-8DF1-4B5E-AC63-1A3B56970BB2}"/>
              </a:ext>
            </a:extLst>
          </p:cNvPr>
          <p:cNvSpPr>
            <a:spLocks noGrp="1"/>
          </p:cNvSpPr>
          <p:nvPr>
            <p:ph idx="1"/>
          </p:nvPr>
        </p:nvSpPr>
        <p:spPr>
          <a:xfrm>
            <a:off x="414900" y="2531587"/>
            <a:ext cx="11121617" cy="4525963"/>
          </a:xfrm>
        </p:spPr>
        <p:txBody>
          <a:bodyPr>
            <a:normAutofit/>
          </a:bodyPr>
          <a:lstStyle/>
          <a:p>
            <a:pPr marL="0" indent="0">
              <a:buNone/>
            </a:pPr>
            <a:r>
              <a:rPr lang="en-US" sz="4800" b="1" dirty="0"/>
              <a:t>Questions and Discussion</a:t>
            </a:r>
            <a:endParaRPr lang="en-US" sz="4800" dirty="0"/>
          </a:p>
        </p:txBody>
      </p:sp>
      <p:pic>
        <p:nvPicPr>
          <p:cNvPr id="7" name="Graphic 6" descr="Customer review">
            <a:extLst>
              <a:ext uri="{FF2B5EF4-FFF2-40B4-BE49-F238E27FC236}">
                <a16:creationId xmlns:a16="http://schemas.microsoft.com/office/drawing/2014/main" id="{C25DF106-ECAE-487A-B092-2BC0D775A6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36123" y="1056678"/>
            <a:ext cx="3855877" cy="3855877"/>
          </a:xfrm>
          <a:prstGeom prst="rect">
            <a:avLst/>
          </a:prstGeom>
        </p:spPr>
      </p:pic>
    </p:spTree>
    <p:extLst>
      <p:ext uri="{BB962C8B-B14F-4D97-AF65-F5344CB8AC3E}">
        <p14:creationId xmlns:p14="http://schemas.microsoft.com/office/powerpoint/2010/main" val="2808016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8043-3E69-4713-A3E3-BB34A7E69A36}"/>
              </a:ext>
            </a:extLst>
          </p:cNvPr>
          <p:cNvSpPr>
            <a:spLocks noGrp="1"/>
          </p:cNvSpPr>
          <p:nvPr>
            <p:ph type="title"/>
          </p:nvPr>
        </p:nvSpPr>
        <p:spPr>
          <a:xfrm>
            <a:off x="310717" y="690275"/>
            <a:ext cx="11487706" cy="795256"/>
          </a:xfrm>
        </p:spPr>
        <p:txBody>
          <a:bodyPr>
            <a:normAutofit/>
          </a:bodyPr>
          <a:lstStyle/>
          <a:p>
            <a:r>
              <a:rPr lang="en-US" sz="4000" b="1" dirty="0">
                <a:latin typeface="Arial" panose="020B0604020202020204" pitchFamily="34" charset="0"/>
                <a:cs typeface="Arial" panose="020B0604020202020204" pitchFamily="34" charset="0"/>
              </a:rPr>
              <a:t>Background</a:t>
            </a:r>
          </a:p>
        </p:txBody>
      </p:sp>
      <p:sp>
        <p:nvSpPr>
          <p:cNvPr id="3" name="Content Placeholder 2">
            <a:extLst>
              <a:ext uri="{FF2B5EF4-FFF2-40B4-BE49-F238E27FC236}">
                <a16:creationId xmlns:a16="http://schemas.microsoft.com/office/drawing/2014/main" id="{23D6EDA8-66C5-4B52-8AF2-EC9639A43F46}"/>
              </a:ext>
            </a:extLst>
          </p:cNvPr>
          <p:cNvSpPr>
            <a:spLocks noGrp="1"/>
          </p:cNvSpPr>
          <p:nvPr>
            <p:ph idx="1"/>
          </p:nvPr>
        </p:nvSpPr>
        <p:spPr>
          <a:xfrm>
            <a:off x="627831" y="1835197"/>
            <a:ext cx="10866079" cy="3670868"/>
          </a:xfrm>
        </p:spPr>
        <p:txBody>
          <a:bodyPr>
            <a:normAutofit/>
          </a:bodyPr>
          <a:lstStyle/>
          <a:p>
            <a:pPr>
              <a:spcAft>
                <a:spcPts val="600"/>
              </a:spcAft>
            </a:pPr>
            <a:r>
              <a:rPr lang="en-US" dirty="0">
                <a:latin typeface="Arial" panose="020B0604020202020204" pitchFamily="34" charset="0"/>
                <a:cs typeface="Arial" panose="020B0604020202020204" pitchFamily="34" charset="0"/>
              </a:rPr>
              <a:t>UK Extension often takes active role disaster/emergency preparedness, response and recovery efforts </a:t>
            </a:r>
          </a:p>
          <a:p>
            <a:pPr>
              <a:spcAft>
                <a:spcPts val="600"/>
              </a:spcAft>
            </a:pPr>
            <a:endParaRPr lang="en-US" sz="1800" dirty="0">
              <a:latin typeface="Arial" panose="020B0604020202020204" pitchFamily="34" charset="0"/>
              <a:cs typeface="Arial" panose="020B0604020202020204" pitchFamily="34" charset="0"/>
            </a:endParaRPr>
          </a:p>
          <a:p>
            <a:pPr>
              <a:spcAft>
                <a:spcPts val="600"/>
              </a:spcAft>
            </a:pPr>
            <a:r>
              <a:rPr lang="en-US" dirty="0">
                <a:latin typeface="Arial" panose="020B0604020202020204" pitchFamily="34" charset="0"/>
                <a:cs typeface="Arial" panose="020B0604020202020204" pitchFamily="34" charset="0"/>
              </a:rPr>
              <a:t>However, we have struggled with documenting the impact of our efforts in disaster preparedness, response and recovery </a:t>
            </a:r>
            <a:r>
              <a:rPr lang="en-US" dirty="0"/>
              <a:t> </a:t>
            </a:r>
            <a:endParaRPr lang="en-US" sz="3200" dirty="0">
              <a:latin typeface="Arial" panose="020B0604020202020204" pitchFamily="34" charset="0"/>
              <a:cs typeface="Arial" panose="020B0604020202020204" pitchFamily="34" charset="0"/>
            </a:endParaRPr>
          </a:p>
          <a:p>
            <a:pPr>
              <a:spcAft>
                <a:spcPts val="600"/>
              </a:spcAft>
            </a:pP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089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145B0C-BC6E-40DC-B4AF-DA32112CDDA9}"/>
              </a:ext>
            </a:extLst>
          </p:cNvPr>
          <p:cNvSpPr>
            <a:spLocks noGrp="1"/>
          </p:cNvSpPr>
          <p:nvPr>
            <p:ph idx="1"/>
          </p:nvPr>
        </p:nvSpPr>
        <p:spPr>
          <a:xfrm>
            <a:off x="0" y="2332037"/>
            <a:ext cx="12192000" cy="4525963"/>
          </a:xfrm>
        </p:spPr>
        <p:txBody>
          <a:bodyPr/>
          <a:lstStyle/>
          <a:p>
            <a:pPr marL="0" indent="0" algn="ctr">
              <a:buNone/>
            </a:pPr>
            <a:r>
              <a:rPr lang="en-US" sz="3733" dirty="0"/>
              <a:t>Janie Cambron</a:t>
            </a:r>
          </a:p>
          <a:p>
            <a:pPr marL="0" indent="0" algn="ctr">
              <a:buNone/>
            </a:pPr>
            <a:r>
              <a:rPr lang="en-US" sz="3733" dirty="0"/>
              <a:t>Associate Dean for Practice and Workforce Development</a:t>
            </a:r>
          </a:p>
          <a:p>
            <a:pPr marL="0" indent="0" algn="ctr">
              <a:buNone/>
            </a:pPr>
            <a:r>
              <a:rPr lang="en-US" sz="3733" dirty="0"/>
              <a:t>UK, College of Public Health</a:t>
            </a:r>
          </a:p>
          <a:p>
            <a:pPr marL="0" indent="0" algn="ctr">
              <a:buNone/>
            </a:pPr>
            <a:r>
              <a:rPr lang="en-US" sz="3733" dirty="0">
                <a:hlinkClick r:id="rId2"/>
              </a:rPr>
              <a:t>Janie.Cambron@uky.edu</a:t>
            </a:r>
            <a:r>
              <a:rPr lang="en-US" sz="3733" dirty="0"/>
              <a:t> </a:t>
            </a:r>
          </a:p>
          <a:p>
            <a:pPr marL="0" indent="0">
              <a:buNone/>
            </a:pPr>
            <a:endParaRPr lang="en-US" dirty="0"/>
          </a:p>
        </p:txBody>
      </p:sp>
      <p:pic>
        <p:nvPicPr>
          <p:cNvPr id="4" name="Picture 3">
            <a:extLst>
              <a:ext uri="{FF2B5EF4-FFF2-40B4-BE49-F238E27FC236}">
                <a16:creationId xmlns:a16="http://schemas.microsoft.com/office/drawing/2014/main" id="{B3FDCFE3-F776-4CCE-9BBC-D69BC85DD98B}"/>
              </a:ext>
            </a:extLst>
          </p:cNvPr>
          <p:cNvPicPr>
            <a:picLocks noChangeAspect="1"/>
          </p:cNvPicPr>
          <p:nvPr/>
        </p:nvPicPr>
        <p:blipFill>
          <a:blip r:embed="rId3"/>
          <a:stretch>
            <a:fillRect/>
          </a:stretch>
        </p:blipFill>
        <p:spPr>
          <a:xfrm>
            <a:off x="2569838" y="742251"/>
            <a:ext cx="1760548" cy="2325500"/>
          </a:xfrm>
          <a:prstGeom prst="ellipse">
            <a:avLst/>
          </a:prstGeom>
          <a:ln>
            <a:noFill/>
          </a:ln>
          <a:effectLst>
            <a:softEdge rad="112500"/>
          </a:effectLst>
        </p:spPr>
      </p:pic>
    </p:spTree>
    <p:extLst>
      <p:ext uri="{BB962C8B-B14F-4D97-AF65-F5344CB8AC3E}">
        <p14:creationId xmlns:p14="http://schemas.microsoft.com/office/powerpoint/2010/main" val="1869471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ED97-3474-9334-9C47-9975F3FA0754}"/>
              </a:ext>
            </a:extLst>
          </p:cNvPr>
          <p:cNvSpPr>
            <a:spLocks noGrp="1"/>
          </p:cNvSpPr>
          <p:nvPr>
            <p:ph type="title"/>
          </p:nvPr>
        </p:nvSpPr>
        <p:spPr/>
        <p:txBody>
          <a:bodyPr/>
          <a:lstStyle/>
          <a:p>
            <a:r>
              <a:rPr lang="en-US" dirty="0"/>
              <a:t>Feedback from Today</a:t>
            </a:r>
          </a:p>
        </p:txBody>
      </p:sp>
      <p:pic>
        <p:nvPicPr>
          <p:cNvPr id="5" name="Content Placeholder 4" descr="A qr code on a white background&#10;&#10;Description automatically generated">
            <a:extLst>
              <a:ext uri="{FF2B5EF4-FFF2-40B4-BE49-F238E27FC236}">
                <a16:creationId xmlns:a16="http://schemas.microsoft.com/office/drawing/2014/main" id="{96985D56-2B35-D746-86EF-51947AF1EEEE}"/>
              </a:ext>
            </a:extLst>
          </p:cNvPr>
          <p:cNvPicPr>
            <a:picLocks noGrp="1" noChangeAspect="1"/>
          </p:cNvPicPr>
          <p:nvPr>
            <p:ph idx="1"/>
          </p:nvPr>
        </p:nvPicPr>
        <p:blipFill>
          <a:blip r:embed="rId2"/>
          <a:stretch>
            <a:fillRect/>
          </a:stretch>
        </p:blipFill>
        <p:spPr>
          <a:xfrm>
            <a:off x="4681728" y="2194561"/>
            <a:ext cx="4021898" cy="4021898"/>
          </a:xfrm>
        </p:spPr>
      </p:pic>
    </p:spTree>
    <p:extLst>
      <p:ext uri="{BB962C8B-B14F-4D97-AF65-F5344CB8AC3E}">
        <p14:creationId xmlns:p14="http://schemas.microsoft.com/office/powerpoint/2010/main" val="203833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8043-3E69-4713-A3E3-BB34A7E69A36}"/>
              </a:ext>
            </a:extLst>
          </p:cNvPr>
          <p:cNvSpPr>
            <a:spLocks noGrp="1"/>
          </p:cNvSpPr>
          <p:nvPr>
            <p:ph type="title"/>
          </p:nvPr>
        </p:nvSpPr>
        <p:spPr>
          <a:xfrm>
            <a:off x="310717" y="385475"/>
            <a:ext cx="11487706" cy="795256"/>
          </a:xfrm>
        </p:spPr>
        <p:txBody>
          <a:bodyPr>
            <a:normAutofit/>
          </a:bodyPr>
          <a:lstStyle/>
          <a:p>
            <a:r>
              <a:rPr lang="en-US" sz="4000" b="1" dirty="0">
                <a:latin typeface="Arial" panose="020B0604020202020204" pitchFamily="34" charset="0"/>
                <a:cs typeface="Arial" panose="020B0604020202020204" pitchFamily="34" charset="0"/>
              </a:rPr>
              <a:t>What to measure …</a:t>
            </a:r>
          </a:p>
        </p:txBody>
      </p:sp>
      <p:sp>
        <p:nvSpPr>
          <p:cNvPr id="3" name="Content Placeholder 2">
            <a:extLst>
              <a:ext uri="{FF2B5EF4-FFF2-40B4-BE49-F238E27FC236}">
                <a16:creationId xmlns:a16="http://schemas.microsoft.com/office/drawing/2014/main" id="{23D6EDA8-66C5-4B52-8AF2-EC9639A43F46}"/>
              </a:ext>
            </a:extLst>
          </p:cNvPr>
          <p:cNvSpPr>
            <a:spLocks noGrp="1"/>
          </p:cNvSpPr>
          <p:nvPr>
            <p:ph idx="1"/>
          </p:nvPr>
        </p:nvSpPr>
        <p:spPr>
          <a:xfrm>
            <a:off x="470516" y="1677880"/>
            <a:ext cx="7546020" cy="4083728"/>
          </a:xfrm>
        </p:spPr>
        <p:txBody>
          <a:bodyPr>
            <a:normAutofit/>
          </a:bodyPr>
          <a:lstStyle/>
          <a:p>
            <a:pPr>
              <a:spcAft>
                <a:spcPts val="600"/>
              </a:spcAft>
            </a:pPr>
            <a:r>
              <a:rPr lang="en-US" sz="3200" dirty="0">
                <a:latin typeface="Arial" panose="020B0604020202020204" pitchFamily="34" charset="0"/>
                <a:cs typeface="Arial" panose="020B0604020202020204" pitchFamily="34" charset="0"/>
              </a:rPr>
              <a:t>Outcomes of preparedness education and outreach </a:t>
            </a:r>
          </a:p>
          <a:p>
            <a:pPr lvl="1">
              <a:spcAft>
                <a:spcPts val="600"/>
              </a:spcAft>
            </a:pPr>
            <a:r>
              <a:rPr lang="en-US" sz="2800" dirty="0">
                <a:latin typeface="Arial" panose="020B0604020202020204" pitchFamily="34" charset="0"/>
                <a:cs typeface="Arial" panose="020B0604020202020204" pitchFamily="34" charset="0"/>
              </a:rPr>
              <a:t>Short-term outcomes</a:t>
            </a:r>
          </a:p>
          <a:p>
            <a:pPr lvl="1">
              <a:spcAft>
                <a:spcPts val="600"/>
              </a:spcAft>
            </a:pPr>
            <a:r>
              <a:rPr lang="en-US" sz="2800" dirty="0">
                <a:latin typeface="Arial" panose="020B0604020202020204" pitchFamily="34" charset="0"/>
                <a:cs typeface="Arial" panose="020B0604020202020204" pitchFamily="34" charset="0"/>
              </a:rPr>
              <a:t>Behavior change outcomes</a:t>
            </a:r>
          </a:p>
          <a:p>
            <a:pPr marL="457200" lvl="1" indent="0">
              <a:spcAft>
                <a:spcPts val="600"/>
              </a:spcAft>
              <a:buNone/>
            </a:pPr>
            <a:endParaRPr lang="en-US" sz="2800" dirty="0">
              <a:latin typeface="Arial" panose="020B0604020202020204" pitchFamily="34" charset="0"/>
              <a:cs typeface="Arial" panose="020B0604020202020204" pitchFamily="34" charset="0"/>
            </a:endParaRPr>
          </a:p>
          <a:p>
            <a:pPr>
              <a:spcAft>
                <a:spcPts val="600"/>
              </a:spcAft>
            </a:pPr>
            <a:r>
              <a:rPr lang="en-US" sz="3200" dirty="0">
                <a:latin typeface="Arial" panose="020B0604020202020204" pitchFamily="34" charset="0"/>
                <a:cs typeface="Arial" panose="020B0604020202020204" pitchFamily="34" charset="0"/>
              </a:rPr>
              <a:t>Impact of Extension’s response and recovery efforts  </a:t>
            </a:r>
          </a:p>
          <a:p>
            <a:pPr>
              <a:spcAft>
                <a:spcPts val="600"/>
              </a:spcAft>
            </a:pPr>
            <a:endParaRPr lang="en-US" sz="800" dirty="0">
              <a:latin typeface="Arial" panose="020B0604020202020204" pitchFamily="34" charset="0"/>
              <a:cs typeface="Arial" panose="020B0604020202020204" pitchFamily="34" charset="0"/>
            </a:endParaRPr>
          </a:p>
        </p:txBody>
      </p:sp>
      <p:pic>
        <p:nvPicPr>
          <p:cNvPr id="5" name="Picture 4" descr="A group of plasticine people connected to each other&#10;&#10;Description automatically generated with low confidence">
            <a:extLst>
              <a:ext uri="{FF2B5EF4-FFF2-40B4-BE49-F238E27FC236}">
                <a16:creationId xmlns:a16="http://schemas.microsoft.com/office/drawing/2014/main" id="{69D9355D-54A6-41EB-92E0-9AC871D980E4}"/>
              </a:ext>
            </a:extLst>
          </p:cNvPr>
          <p:cNvPicPr>
            <a:picLocks noChangeAspect="1"/>
          </p:cNvPicPr>
          <p:nvPr/>
        </p:nvPicPr>
        <p:blipFill rotWithShape="1">
          <a:blip r:embed="rId3"/>
          <a:srcRect l="46774" r="5357" b="2"/>
          <a:stretch/>
        </p:blipFill>
        <p:spPr>
          <a:xfrm>
            <a:off x="8330214" y="1032844"/>
            <a:ext cx="3391270" cy="4728764"/>
          </a:xfrm>
          <a:prstGeom prst="rect">
            <a:avLst/>
          </a:prstGeom>
          <a:effectLst>
            <a:softEdge rad="457200"/>
          </a:effectLst>
        </p:spPr>
      </p:pic>
    </p:spTree>
    <p:extLst>
      <p:ext uri="{BB962C8B-B14F-4D97-AF65-F5344CB8AC3E}">
        <p14:creationId xmlns:p14="http://schemas.microsoft.com/office/powerpoint/2010/main" val="385266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1AEF-A1A5-4258-BB4F-281944ACEBD0}"/>
              </a:ext>
            </a:extLst>
          </p:cNvPr>
          <p:cNvSpPr>
            <a:spLocks noGrp="1"/>
          </p:cNvSpPr>
          <p:nvPr>
            <p:ph type="title"/>
          </p:nvPr>
        </p:nvSpPr>
        <p:spPr>
          <a:xfrm>
            <a:off x="250338" y="211661"/>
            <a:ext cx="11478826" cy="797850"/>
          </a:xfrm>
        </p:spPr>
        <p:txBody>
          <a:bodyPr>
            <a:normAutofit/>
          </a:bodyPr>
          <a:lstStyle/>
          <a:p>
            <a:r>
              <a:rPr lang="en-US" sz="4000" b="1" dirty="0">
                <a:solidFill>
                  <a:prstClr val="black"/>
                </a:solidFill>
                <a:latin typeface="Arial" panose="020B0604020202020204" pitchFamily="34" charset="0"/>
                <a:cs typeface="Arial" panose="020B0604020202020204" pitchFamily="34" charset="0"/>
              </a:rPr>
              <a:t>Short-term Indicators in KERS</a:t>
            </a:r>
            <a:endParaRPr lang="en-US" dirty="0"/>
          </a:p>
        </p:txBody>
      </p:sp>
      <p:sp>
        <p:nvSpPr>
          <p:cNvPr id="3" name="Content Placeholder 2">
            <a:extLst>
              <a:ext uri="{FF2B5EF4-FFF2-40B4-BE49-F238E27FC236}">
                <a16:creationId xmlns:a16="http://schemas.microsoft.com/office/drawing/2014/main" id="{0362739A-CE8F-432E-BBCA-28BB66D926BA}"/>
              </a:ext>
            </a:extLst>
          </p:cNvPr>
          <p:cNvSpPr>
            <a:spLocks noGrp="1"/>
          </p:cNvSpPr>
          <p:nvPr>
            <p:ph idx="1"/>
          </p:nvPr>
        </p:nvSpPr>
        <p:spPr>
          <a:xfrm>
            <a:off x="181079" y="1009510"/>
            <a:ext cx="11548085" cy="4589905"/>
          </a:xfrm>
        </p:spPr>
        <p:txBody>
          <a:bodyPr>
            <a:noAutofit/>
          </a:bodyPr>
          <a:lstStyle/>
          <a:p>
            <a:pPr marL="0" marR="0" lvl="0" indent="0" algn="l" defTabSz="914400" rtl="0" eaLnBrk="1" fontAlgn="auto" latinLnBrk="0" hangingPunct="1">
              <a:lnSpc>
                <a:spcPct val="100000"/>
              </a:lnSpc>
              <a:spcBef>
                <a:spcPts val="1000"/>
              </a:spcBef>
              <a:spcAft>
                <a:spcPts val="1200"/>
              </a:spcAft>
              <a:buClrTx/>
              <a:buSzTx/>
              <a:buNone/>
              <a:tabLst/>
              <a:defRPr/>
            </a:pPr>
            <a:r>
              <a:rPr lang="en-US" b="1" i="1" dirty="0">
                <a:solidFill>
                  <a:prstClr val="black"/>
                </a:solidFill>
                <a:latin typeface="Arial" panose="020B0604020202020204" pitchFamily="34" charset="0"/>
                <a:cs typeface="Arial" panose="020B0604020202020204" pitchFamily="34" charset="0"/>
              </a:rPr>
              <a:t>Number of individuals:</a:t>
            </a:r>
          </a:p>
          <a:p>
            <a:pPr>
              <a:lnSpc>
                <a:spcPct val="100000"/>
              </a:lnSpc>
              <a:spcAft>
                <a:spcPts val="1200"/>
              </a:spcAf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Reporting improved knowledge regarding disaster preparedness (such as emergency kit contents; daily water needs for survival; damage assessment; evacuation and sheltering in place plans)</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Reporting an intent to implement one or more disaster preparedness strategies/plan</a:t>
            </a:r>
          </a:p>
          <a:p>
            <a:pPr>
              <a:lnSpc>
                <a:spcPct val="100000"/>
              </a:lnSpc>
              <a:spcAft>
                <a:spcPts val="1200"/>
              </a:spcAf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Plan to initiate networking opportunities with local leaders &amp; emergency management officials (as a result of what they learned through Extension programming)</a:t>
            </a:r>
            <a:endParaRPr lang="en-US" sz="26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5183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64BD1-7875-4245-ABC8-E5FF075DCC6A}"/>
              </a:ext>
            </a:extLst>
          </p:cNvPr>
          <p:cNvSpPr>
            <a:spLocks noGrp="1"/>
          </p:cNvSpPr>
          <p:nvPr>
            <p:ph type="title"/>
          </p:nvPr>
        </p:nvSpPr>
        <p:spPr>
          <a:xfrm>
            <a:off x="266700" y="381000"/>
            <a:ext cx="11585448" cy="673359"/>
          </a:xfrm>
        </p:spPr>
        <p:txBody>
          <a:bodyPr>
            <a:normAutofit/>
          </a:bodyPr>
          <a:lstStyle/>
          <a:p>
            <a:r>
              <a:rPr lang="en-US" sz="3600" b="1" dirty="0">
                <a:latin typeface="Arial" panose="020B0604020202020204" pitchFamily="34" charset="0"/>
                <a:cs typeface="Arial" panose="020B0604020202020204" pitchFamily="34" charset="0"/>
              </a:rPr>
              <a:t>Post-Participation Questions to Measure Indicators </a:t>
            </a:r>
          </a:p>
        </p:txBody>
      </p:sp>
      <p:sp>
        <p:nvSpPr>
          <p:cNvPr id="3" name="Content Placeholder 2">
            <a:extLst>
              <a:ext uri="{FF2B5EF4-FFF2-40B4-BE49-F238E27FC236}">
                <a16:creationId xmlns:a16="http://schemas.microsoft.com/office/drawing/2014/main" id="{675B8DFF-E262-48EE-928E-3195EE4F5149}"/>
              </a:ext>
            </a:extLst>
          </p:cNvPr>
          <p:cNvSpPr>
            <a:spLocks noGrp="1"/>
          </p:cNvSpPr>
          <p:nvPr>
            <p:ph idx="1"/>
          </p:nvPr>
        </p:nvSpPr>
        <p:spPr>
          <a:xfrm>
            <a:off x="266699" y="1224862"/>
            <a:ext cx="11702693" cy="607439"/>
          </a:xfrm>
        </p:spPr>
        <p:txBody>
          <a:bodyPr>
            <a:normAutofit/>
          </a:bodyPr>
          <a:lstStyle/>
          <a:p>
            <a:pPr marL="0" indent="0">
              <a:buNone/>
            </a:pPr>
            <a:r>
              <a:rPr lang="en-US" sz="2000" b="1" i="0" u="none" strike="noStrike" baseline="0" dirty="0">
                <a:solidFill>
                  <a:srgbClr val="211D1E"/>
                </a:solidFill>
                <a:latin typeface="Arial" panose="020B0604020202020204" pitchFamily="34" charset="0"/>
                <a:cs typeface="Arial" panose="020B0604020202020204" pitchFamily="34" charset="0"/>
              </a:rPr>
              <a:t>Instruction: Please circle the option that best describes how your response to each statement.</a:t>
            </a:r>
            <a:endParaRPr lang="en-US" sz="2000" b="1"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DA6F6F7-C2CC-4F36-9022-7DBCE5837CD5}"/>
              </a:ext>
            </a:extLst>
          </p:cNvPr>
          <p:cNvSpPr>
            <a:spLocks noGrp="1"/>
          </p:cNvSpPr>
          <p:nvPr>
            <p:ph type="sldNum" sz="quarter" idx="11"/>
          </p:nvPr>
        </p:nvSpPr>
        <p:spPr/>
        <p:txBody>
          <a:bodyPr/>
          <a:lstStyle/>
          <a:p>
            <a:pPr>
              <a:defRPr/>
            </a:pPr>
            <a:fld id="{8364C03D-596F-40C0-8249-B544849BFDB3}" type="slidenum">
              <a:rPr lang="en-US" smtClean="0"/>
              <a:pPr>
                <a:defRPr/>
              </a:pPr>
              <a:t>5</a:t>
            </a:fld>
            <a:endParaRPr lang="en-US"/>
          </a:p>
        </p:txBody>
      </p:sp>
      <p:graphicFrame>
        <p:nvGraphicFramePr>
          <p:cNvPr id="4" name="Table 5">
            <a:extLst>
              <a:ext uri="{FF2B5EF4-FFF2-40B4-BE49-F238E27FC236}">
                <a16:creationId xmlns:a16="http://schemas.microsoft.com/office/drawing/2014/main" id="{96064768-E432-4F73-913E-96CFA21A5518}"/>
              </a:ext>
            </a:extLst>
          </p:cNvPr>
          <p:cNvGraphicFramePr>
            <a:graphicFrameLocks noGrp="1"/>
          </p:cNvGraphicFramePr>
          <p:nvPr>
            <p:extLst>
              <p:ext uri="{D42A27DB-BD31-4B8C-83A1-F6EECF244321}">
                <p14:modId xmlns:p14="http://schemas.microsoft.com/office/powerpoint/2010/main" val="2029815519"/>
              </p:ext>
            </p:extLst>
          </p:nvPr>
        </p:nvGraphicFramePr>
        <p:xfrm>
          <a:off x="266700" y="1605966"/>
          <a:ext cx="11242547" cy="3791944"/>
        </p:xfrm>
        <a:graphic>
          <a:graphicData uri="http://schemas.openxmlformats.org/drawingml/2006/table">
            <a:tbl>
              <a:tblPr firstRow="1" bandRow="1">
                <a:tableStyleId>{21E4AEA4-8DFA-4A89-87EB-49C32662AFE0}</a:tableStyleId>
              </a:tblPr>
              <a:tblGrid>
                <a:gridCol w="8328305">
                  <a:extLst>
                    <a:ext uri="{9D8B030D-6E8A-4147-A177-3AD203B41FA5}">
                      <a16:colId xmlns:a16="http://schemas.microsoft.com/office/drawing/2014/main" val="87436163"/>
                    </a:ext>
                  </a:extLst>
                </a:gridCol>
                <a:gridCol w="1377378">
                  <a:extLst>
                    <a:ext uri="{9D8B030D-6E8A-4147-A177-3AD203B41FA5}">
                      <a16:colId xmlns:a16="http://schemas.microsoft.com/office/drawing/2014/main" val="1714175390"/>
                    </a:ext>
                  </a:extLst>
                </a:gridCol>
                <a:gridCol w="1536864">
                  <a:extLst>
                    <a:ext uri="{9D8B030D-6E8A-4147-A177-3AD203B41FA5}">
                      <a16:colId xmlns:a16="http://schemas.microsoft.com/office/drawing/2014/main" val="6767629"/>
                    </a:ext>
                  </a:extLst>
                </a:gridCol>
              </a:tblGrid>
              <a:tr h="469624">
                <a:tc>
                  <a:txBody>
                    <a:bodyPr/>
                    <a:lstStyle/>
                    <a:p>
                      <a:r>
                        <a:rPr lang="en-US" sz="2000" b="1" dirty="0">
                          <a:solidFill>
                            <a:schemeClr val="tx1"/>
                          </a:solidFill>
                          <a:latin typeface="Arial" panose="020B0604020202020204" pitchFamily="34" charset="0"/>
                          <a:cs typeface="Arial" panose="020B0604020202020204" pitchFamily="34" charset="0"/>
                        </a:rPr>
                        <a:t>Statements</a:t>
                      </a:r>
                    </a:p>
                  </a:txBody>
                  <a:tcPr/>
                </a:tc>
                <a:tc>
                  <a:txBody>
                    <a:bodyPr/>
                    <a:lstStyle/>
                    <a:p>
                      <a:pPr algn="ctr"/>
                      <a:r>
                        <a:rPr lang="en-US" sz="2000" b="1" dirty="0">
                          <a:solidFill>
                            <a:schemeClr val="tx1"/>
                          </a:solidFill>
                          <a:latin typeface="Arial" panose="020B0604020202020204" pitchFamily="34" charset="0"/>
                          <a:cs typeface="Arial" panose="020B0604020202020204" pitchFamily="34" charset="0"/>
                        </a:rPr>
                        <a:t>Yes</a:t>
                      </a:r>
                    </a:p>
                  </a:txBody>
                  <a:tcPr/>
                </a:tc>
                <a:tc>
                  <a:txBody>
                    <a:bodyPr/>
                    <a:lstStyle/>
                    <a:p>
                      <a:pPr algn="ctr"/>
                      <a:r>
                        <a:rPr lang="en-US" sz="2000" b="1" dirty="0">
                          <a:solidFill>
                            <a:schemeClr val="tx1"/>
                          </a:solidFill>
                          <a:latin typeface="Arial" panose="020B0604020202020204" pitchFamily="34" charset="0"/>
                          <a:cs typeface="Arial" panose="020B0604020202020204" pitchFamily="34" charset="0"/>
                        </a:rPr>
                        <a:t>No</a:t>
                      </a:r>
                    </a:p>
                  </a:txBody>
                  <a:tcPr/>
                </a:tc>
                <a:extLst>
                  <a:ext uri="{0D108BD9-81ED-4DB2-BD59-A6C34878D82A}">
                    <a16:rowId xmlns:a16="http://schemas.microsoft.com/office/drawing/2014/main" val="1074553522"/>
                  </a:ext>
                </a:extLst>
              </a:tr>
              <a:tr h="1218403">
                <a:tc>
                  <a:txBody>
                    <a:bodyPr/>
                    <a:lstStyle/>
                    <a:p>
                      <a:r>
                        <a:rPr lang="en-US" sz="2000" b="1" u="none" strike="noStrike" kern="1200" baseline="0" dirty="0">
                          <a:solidFill>
                            <a:schemeClr val="dk1"/>
                          </a:solidFill>
                          <a:latin typeface="Arial" panose="020B0604020202020204" pitchFamily="34" charset="0"/>
                          <a:cs typeface="Arial" panose="020B0604020202020204" pitchFamily="34" charset="0"/>
                        </a:rPr>
                        <a:t>1. </a:t>
                      </a:r>
                      <a:r>
                        <a:rPr lang="en-US" sz="2000" b="0" u="none" strike="noStrike" kern="1200" baseline="0" dirty="0">
                          <a:solidFill>
                            <a:schemeClr val="dk1"/>
                          </a:solidFill>
                          <a:latin typeface="Arial" panose="020B0604020202020204" pitchFamily="34" charset="0"/>
                          <a:cs typeface="Arial" panose="020B0604020202020204" pitchFamily="34" charset="0"/>
                        </a:rPr>
                        <a:t>Participating in [</a:t>
                      </a:r>
                      <a:r>
                        <a:rPr lang="en-US" sz="2000" b="1" i="1" u="none" strike="noStrike" kern="1200" baseline="0" dirty="0">
                          <a:solidFill>
                            <a:schemeClr val="dk1"/>
                          </a:solidFill>
                          <a:latin typeface="Arial" panose="020B0604020202020204" pitchFamily="34" charset="0"/>
                          <a:cs typeface="Arial" panose="020B0604020202020204" pitchFamily="34" charset="0"/>
                        </a:rPr>
                        <a:t>XYZ-Name of Program</a:t>
                      </a:r>
                      <a:r>
                        <a:rPr lang="en-US" sz="2000" b="0" u="none" strike="noStrike" kern="1200" baseline="0" dirty="0">
                          <a:solidFill>
                            <a:schemeClr val="dk1"/>
                          </a:solidFill>
                          <a:latin typeface="Arial" panose="020B0604020202020204" pitchFamily="34" charset="0"/>
                          <a:cs typeface="Arial" panose="020B0604020202020204" pitchFamily="34" charset="0"/>
                        </a:rPr>
                        <a:t>] improved my knowledge of disaster preparedness (such as emergency kit contents; daily water needs for survival; damage assessment; evacuation and sheltering in place plans). </a:t>
                      </a:r>
                      <a:endParaRPr lang="en-US" sz="10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Yes</a:t>
                      </a:r>
                    </a:p>
                  </a:txBody>
                  <a:tcPr/>
                </a:tc>
                <a:tc>
                  <a:txBody>
                    <a:bodyPr/>
                    <a:lstStyle/>
                    <a:p>
                      <a:pPr algn="ctr"/>
                      <a:r>
                        <a:rPr lang="en-US" sz="2000" dirty="0">
                          <a:latin typeface="Arial" panose="020B0604020202020204" pitchFamily="34" charset="0"/>
                          <a:cs typeface="Arial" panose="020B0604020202020204" pitchFamily="34" charset="0"/>
                        </a:rPr>
                        <a:t>No</a:t>
                      </a:r>
                    </a:p>
                  </a:txBody>
                  <a:tcPr/>
                </a:tc>
                <a:extLst>
                  <a:ext uri="{0D108BD9-81ED-4DB2-BD59-A6C34878D82A}">
                    <a16:rowId xmlns:a16="http://schemas.microsoft.com/office/drawing/2014/main" val="1722707801"/>
                  </a:ext>
                </a:extLst>
              </a:tr>
              <a:tr h="6517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u="none" strike="noStrike" kern="1200" baseline="0" dirty="0">
                          <a:solidFill>
                            <a:schemeClr val="dk1"/>
                          </a:solidFill>
                          <a:latin typeface="Arial" panose="020B0604020202020204" pitchFamily="34" charset="0"/>
                          <a:cs typeface="Arial" panose="020B0604020202020204" pitchFamily="34" charset="0"/>
                        </a:rPr>
                        <a:t>2.</a:t>
                      </a:r>
                      <a:r>
                        <a:rPr lang="en-US" sz="2000" b="0" u="none" strike="noStrike" kern="1200" baseline="0" dirty="0">
                          <a:solidFill>
                            <a:schemeClr val="dk1"/>
                          </a:solidFill>
                          <a:latin typeface="Arial" panose="020B0604020202020204" pitchFamily="34" charset="0"/>
                          <a:cs typeface="Arial" panose="020B0604020202020204" pitchFamily="34" charset="0"/>
                        </a:rPr>
                        <a:t> After participating in [</a:t>
                      </a:r>
                      <a:r>
                        <a:rPr lang="en-US" sz="2000" b="1" i="1" u="none" strike="noStrike" kern="1200" baseline="0" dirty="0">
                          <a:solidFill>
                            <a:schemeClr val="dk1"/>
                          </a:solidFill>
                          <a:latin typeface="Arial" panose="020B0604020202020204" pitchFamily="34" charset="0"/>
                          <a:cs typeface="Arial" panose="020B0604020202020204" pitchFamily="34" charset="0"/>
                        </a:rPr>
                        <a:t>XYZ-Name of Program</a:t>
                      </a:r>
                      <a:r>
                        <a:rPr lang="en-US" sz="2000" b="0" u="none" strike="noStrike" kern="1200" baseline="0" dirty="0">
                          <a:solidFill>
                            <a:schemeClr val="dk1"/>
                          </a:solidFill>
                          <a:latin typeface="Arial" panose="020B0604020202020204" pitchFamily="34" charset="0"/>
                          <a:cs typeface="Arial" panose="020B0604020202020204" pitchFamily="34" charset="0"/>
                        </a:rPr>
                        <a:t>], I intend to implement one or more disaster preparedness strategies/plan</a:t>
                      </a:r>
                      <a:r>
                        <a:rPr lang="en-US" sz="2000" dirty="0">
                          <a:latin typeface="Arial" panose="020B0604020202020204" pitchFamily="34" charset="0"/>
                          <a:cs typeface="Arial" panose="020B0604020202020204" pitchFamily="34" charset="0"/>
                        </a:rPr>
                        <a:t>.</a:t>
                      </a:r>
                      <a:endParaRPr lang="en-US" sz="1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Yes</a:t>
                      </a:r>
                    </a:p>
                  </a:txBody>
                  <a:tcPr/>
                </a:tc>
                <a:tc>
                  <a:txBody>
                    <a:bodyPr/>
                    <a:lstStyle/>
                    <a:p>
                      <a:pPr algn="ctr"/>
                      <a:r>
                        <a:rPr lang="en-US" sz="2000" dirty="0">
                          <a:latin typeface="Arial" panose="020B0604020202020204" pitchFamily="34" charset="0"/>
                          <a:cs typeface="Arial" panose="020B0604020202020204" pitchFamily="34" charset="0"/>
                        </a:rPr>
                        <a:t>No</a:t>
                      </a:r>
                    </a:p>
                  </a:txBody>
                  <a:tcPr/>
                </a:tc>
                <a:extLst>
                  <a:ext uri="{0D108BD9-81ED-4DB2-BD59-A6C34878D82A}">
                    <a16:rowId xmlns:a16="http://schemas.microsoft.com/office/drawing/2014/main" val="3807894296"/>
                  </a:ext>
                </a:extLst>
              </a:tr>
              <a:tr h="967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3. After </a:t>
                      </a:r>
                      <a:r>
                        <a:rPr lang="en-US" sz="2000" b="0" u="none" strike="noStrike" kern="1200" baseline="0" dirty="0">
                          <a:solidFill>
                            <a:schemeClr val="dk1"/>
                          </a:solidFill>
                          <a:latin typeface="Arial" panose="020B0604020202020204" pitchFamily="34" charset="0"/>
                          <a:cs typeface="Arial" panose="020B0604020202020204" pitchFamily="34" charset="0"/>
                        </a:rPr>
                        <a:t>participating in [</a:t>
                      </a:r>
                      <a:r>
                        <a:rPr lang="en-US" sz="2000" b="1" i="1" u="none" strike="noStrike" kern="1200" baseline="0" dirty="0">
                          <a:solidFill>
                            <a:schemeClr val="dk1"/>
                          </a:solidFill>
                          <a:latin typeface="Arial" panose="020B0604020202020204" pitchFamily="34" charset="0"/>
                          <a:cs typeface="Arial" panose="020B0604020202020204" pitchFamily="34" charset="0"/>
                        </a:rPr>
                        <a:t>XYZ-Name of Program</a:t>
                      </a:r>
                      <a:r>
                        <a:rPr lang="en-US" sz="2000" b="0" u="none" strike="noStrike" kern="1200" baseline="0" dirty="0">
                          <a:solidFill>
                            <a:schemeClr val="dk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 p</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initiate networking opportunities with local leaders and emergency management officials)</a:t>
                      </a: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Yes</a:t>
                      </a:r>
                    </a:p>
                  </a:txBody>
                  <a:tcPr/>
                </a:tc>
                <a:tc>
                  <a:txBody>
                    <a:bodyPr/>
                    <a:lstStyle/>
                    <a:p>
                      <a:pPr algn="ctr"/>
                      <a:r>
                        <a:rPr lang="en-US" sz="2000" dirty="0">
                          <a:latin typeface="Arial" panose="020B0604020202020204" pitchFamily="34" charset="0"/>
                          <a:cs typeface="Arial" panose="020B0604020202020204" pitchFamily="34" charset="0"/>
                        </a:rPr>
                        <a:t>No</a:t>
                      </a:r>
                    </a:p>
                  </a:txBody>
                  <a:tcPr/>
                </a:tc>
                <a:extLst>
                  <a:ext uri="{0D108BD9-81ED-4DB2-BD59-A6C34878D82A}">
                    <a16:rowId xmlns:a16="http://schemas.microsoft.com/office/drawing/2014/main" val="1623246840"/>
                  </a:ext>
                </a:extLst>
              </a:tr>
            </a:tbl>
          </a:graphicData>
        </a:graphic>
      </p:graphicFrame>
    </p:spTree>
    <p:extLst>
      <p:ext uri="{BB962C8B-B14F-4D97-AF65-F5344CB8AC3E}">
        <p14:creationId xmlns:p14="http://schemas.microsoft.com/office/powerpoint/2010/main" val="4204052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1AEF-A1A5-4258-BB4F-281944ACEBD0}"/>
              </a:ext>
            </a:extLst>
          </p:cNvPr>
          <p:cNvSpPr>
            <a:spLocks noGrp="1"/>
          </p:cNvSpPr>
          <p:nvPr>
            <p:ph type="title"/>
          </p:nvPr>
        </p:nvSpPr>
        <p:spPr>
          <a:xfrm>
            <a:off x="496145" y="447635"/>
            <a:ext cx="11478826" cy="797850"/>
          </a:xfrm>
        </p:spPr>
        <p:txBody>
          <a:bodyPr>
            <a:normAutofit/>
          </a:bodyPr>
          <a:lstStyle/>
          <a:p>
            <a:r>
              <a:rPr lang="en-US" sz="3600" b="1" dirty="0">
                <a:solidFill>
                  <a:prstClr val="black"/>
                </a:solidFill>
                <a:latin typeface="Arial" panose="020B0604020202020204" pitchFamily="34" charset="0"/>
                <a:cs typeface="Arial" panose="020B0604020202020204" pitchFamily="34" charset="0"/>
              </a:rPr>
              <a:t>Behavior Change Indicators in KERS</a:t>
            </a:r>
            <a:endParaRPr lang="en-US" sz="3600" dirty="0"/>
          </a:p>
        </p:txBody>
      </p:sp>
      <p:sp>
        <p:nvSpPr>
          <p:cNvPr id="3" name="Content Placeholder 2">
            <a:extLst>
              <a:ext uri="{FF2B5EF4-FFF2-40B4-BE49-F238E27FC236}">
                <a16:creationId xmlns:a16="http://schemas.microsoft.com/office/drawing/2014/main" id="{0362739A-CE8F-432E-BBCA-28BB66D926BA}"/>
              </a:ext>
            </a:extLst>
          </p:cNvPr>
          <p:cNvSpPr>
            <a:spLocks noGrp="1"/>
          </p:cNvSpPr>
          <p:nvPr>
            <p:ph idx="1"/>
          </p:nvPr>
        </p:nvSpPr>
        <p:spPr>
          <a:xfrm>
            <a:off x="250338" y="1848465"/>
            <a:ext cx="11548085" cy="3877632"/>
          </a:xfrm>
        </p:spPr>
        <p:txBody>
          <a:bodyPr>
            <a:noAutofit/>
          </a:bodyPr>
          <a:lstStyle/>
          <a:p>
            <a:pPr marL="0" marR="0" lvl="0" indent="0" algn="l" defTabSz="914400" rtl="0" eaLnBrk="1" fontAlgn="auto" latinLnBrk="0" hangingPunct="1">
              <a:lnSpc>
                <a:spcPct val="100000"/>
              </a:lnSpc>
              <a:spcBef>
                <a:spcPts val="1000"/>
              </a:spcBef>
              <a:spcAft>
                <a:spcPts val="1200"/>
              </a:spcAft>
              <a:buClrTx/>
              <a:buSzTx/>
              <a:buNone/>
              <a:tabLst/>
              <a:defRPr/>
            </a:pPr>
            <a:r>
              <a:rPr lang="en-US" sz="2600" b="1" i="1" dirty="0">
                <a:solidFill>
                  <a:prstClr val="black"/>
                </a:solidFill>
                <a:latin typeface="Arial" panose="020B0604020202020204" pitchFamily="34" charset="0"/>
                <a:cs typeface="Arial" panose="020B0604020202020204" pitchFamily="34" charset="0"/>
              </a:rPr>
              <a:t>Number of individuals who:</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Implemented best practices (prepared disaster kits for the home or business, etc.) as a result of Extension programming</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Became involved in an existing local disaster preparedness program</a:t>
            </a:r>
          </a:p>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[Volunteers] who led a program as a response to a disaster event</a:t>
            </a:r>
          </a:p>
          <a:p>
            <a:pPr marL="0" marR="0" lvl="0" indent="0" algn="l" defTabSz="914400" rtl="0" eaLnBrk="1" fontAlgn="auto" latinLnBrk="0" hangingPunct="1">
              <a:lnSpc>
                <a:spcPct val="100000"/>
              </a:lnSpc>
              <a:spcBef>
                <a:spcPts val="1000"/>
              </a:spcBef>
              <a:spcAft>
                <a:spcPts val="1200"/>
              </a:spcAft>
              <a:buClrTx/>
              <a:buSz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3625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64BD1-7875-4245-ABC8-E5FF075DCC6A}"/>
              </a:ext>
            </a:extLst>
          </p:cNvPr>
          <p:cNvSpPr>
            <a:spLocks noGrp="1"/>
          </p:cNvSpPr>
          <p:nvPr>
            <p:ph type="title"/>
          </p:nvPr>
        </p:nvSpPr>
        <p:spPr>
          <a:xfrm>
            <a:off x="266700" y="381000"/>
            <a:ext cx="11702692" cy="673359"/>
          </a:xfrm>
        </p:spPr>
        <p:txBody>
          <a:bodyPr>
            <a:normAutofit/>
          </a:bodyPr>
          <a:lstStyle/>
          <a:p>
            <a:r>
              <a:rPr lang="en-US" sz="3600" b="1" dirty="0">
                <a:latin typeface="Arial" panose="020B0604020202020204" pitchFamily="34" charset="0"/>
                <a:cs typeface="Arial" panose="020B0604020202020204" pitchFamily="34" charset="0"/>
              </a:rPr>
              <a:t>Follow-up Questions to Measure Behavior Indicators </a:t>
            </a:r>
          </a:p>
        </p:txBody>
      </p:sp>
      <p:sp>
        <p:nvSpPr>
          <p:cNvPr id="3" name="Content Placeholder 2">
            <a:extLst>
              <a:ext uri="{FF2B5EF4-FFF2-40B4-BE49-F238E27FC236}">
                <a16:creationId xmlns:a16="http://schemas.microsoft.com/office/drawing/2014/main" id="{675B8DFF-E262-48EE-928E-3195EE4F5149}"/>
              </a:ext>
            </a:extLst>
          </p:cNvPr>
          <p:cNvSpPr>
            <a:spLocks noGrp="1"/>
          </p:cNvSpPr>
          <p:nvPr>
            <p:ph idx="1"/>
          </p:nvPr>
        </p:nvSpPr>
        <p:spPr>
          <a:xfrm>
            <a:off x="266699" y="1224862"/>
            <a:ext cx="11702693" cy="607439"/>
          </a:xfrm>
        </p:spPr>
        <p:txBody>
          <a:bodyPr>
            <a:normAutofit/>
          </a:bodyPr>
          <a:lstStyle/>
          <a:p>
            <a:pPr marL="0" indent="0">
              <a:buNone/>
            </a:pPr>
            <a:r>
              <a:rPr lang="en-US" sz="2000" b="1" i="0" u="none" strike="noStrike" baseline="0" dirty="0">
                <a:solidFill>
                  <a:srgbClr val="211D1E"/>
                </a:solidFill>
                <a:latin typeface="Arial" panose="020B0604020202020204" pitchFamily="34" charset="0"/>
                <a:cs typeface="Arial" panose="020B0604020202020204" pitchFamily="34" charset="0"/>
              </a:rPr>
              <a:t>Instruction: Please circle the option that best describes your response to each statement.</a:t>
            </a:r>
            <a:endParaRPr lang="en-US" sz="2000" b="1"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DA6F6F7-C2CC-4F36-9022-7DBCE5837CD5}"/>
              </a:ext>
            </a:extLst>
          </p:cNvPr>
          <p:cNvSpPr>
            <a:spLocks noGrp="1"/>
          </p:cNvSpPr>
          <p:nvPr>
            <p:ph type="sldNum" sz="quarter" idx="11"/>
          </p:nvPr>
        </p:nvSpPr>
        <p:spPr/>
        <p:txBody>
          <a:bodyPr/>
          <a:lstStyle/>
          <a:p>
            <a:pPr>
              <a:defRPr/>
            </a:pPr>
            <a:fld id="{8364C03D-596F-40C0-8249-B544849BFDB3}" type="slidenum">
              <a:rPr lang="en-US" smtClean="0"/>
              <a:pPr>
                <a:defRPr/>
              </a:pPr>
              <a:t>7</a:t>
            </a:fld>
            <a:endParaRPr lang="en-US"/>
          </a:p>
        </p:txBody>
      </p:sp>
      <p:graphicFrame>
        <p:nvGraphicFramePr>
          <p:cNvPr id="4" name="Table 5">
            <a:extLst>
              <a:ext uri="{FF2B5EF4-FFF2-40B4-BE49-F238E27FC236}">
                <a16:creationId xmlns:a16="http://schemas.microsoft.com/office/drawing/2014/main" id="{96064768-E432-4F73-913E-96CFA21A5518}"/>
              </a:ext>
            </a:extLst>
          </p:cNvPr>
          <p:cNvGraphicFramePr>
            <a:graphicFrameLocks noGrp="1"/>
          </p:cNvGraphicFramePr>
          <p:nvPr>
            <p:extLst>
              <p:ext uri="{D42A27DB-BD31-4B8C-83A1-F6EECF244321}">
                <p14:modId xmlns:p14="http://schemas.microsoft.com/office/powerpoint/2010/main" val="3326630575"/>
              </p:ext>
            </p:extLst>
          </p:nvPr>
        </p:nvGraphicFramePr>
        <p:xfrm>
          <a:off x="266700" y="1949322"/>
          <a:ext cx="11242547" cy="3333087"/>
        </p:xfrm>
        <a:graphic>
          <a:graphicData uri="http://schemas.openxmlformats.org/drawingml/2006/table">
            <a:tbl>
              <a:tblPr firstRow="1" bandRow="1">
                <a:tableStyleId>{21E4AEA4-8DFA-4A89-87EB-49C32662AFE0}</a:tableStyleId>
              </a:tblPr>
              <a:tblGrid>
                <a:gridCol w="8328305">
                  <a:extLst>
                    <a:ext uri="{9D8B030D-6E8A-4147-A177-3AD203B41FA5}">
                      <a16:colId xmlns:a16="http://schemas.microsoft.com/office/drawing/2014/main" val="87436163"/>
                    </a:ext>
                  </a:extLst>
                </a:gridCol>
                <a:gridCol w="1377378">
                  <a:extLst>
                    <a:ext uri="{9D8B030D-6E8A-4147-A177-3AD203B41FA5}">
                      <a16:colId xmlns:a16="http://schemas.microsoft.com/office/drawing/2014/main" val="1714175390"/>
                    </a:ext>
                  </a:extLst>
                </a:gridCol>
                <a:gridCol w="1536864">
                  <a:extLst>
                    <a:ext uri="{9D8B030D-6E8A-4147-A177-3AD203B41FA5}">
                      <a16:colId xmlns:a16="http://schemas.microsoft.com/office/drawing/2014/main" val="6767629"/>
                    </a:ext>
                  </a:extLst>
                </a:gridCol>
              </a:tblGrid>
              <a:tr h="588395">
                <a:tc>
                  <a:txBody>
                    <a:bodyPr/>
                    <a:lstStyle/>
                    <a:p>
                      <a:r>
                        <a:rPr lang="en-US" sz="2000" b="1" dirty="0">
                          <a:solidFill>
                            <a:schemeClr val="tx1"/>
                          </a:solidFill>
                          <a:latin typeface="Arial" panose="020B0604020202020204" pitchFamily="34" charset="0"/>
                          <a:cs typeface="Arial" panose="020B0604020202020204" pitchFamily="34" charset="0"/>
                        </a:rPr>
                        <a:t>Statements</a:t>
                      </a:r>
                    </a:p>
                  </a:txBody>
                  <a:tcPr/>
                </a:tc>
                <a:tc>
                  <a:txBody>
                    <a:bodyPr/>
                    <a:lstStyle/>
                    <a:p>
                      <a:pPr algn="ctr"/>
                      <a:r>
                        <a:rPr lang="en-US" sz="2000" b="1" dirty="0">
                          <a:solidFill>
                            <a:schemeClr val="tx1"/>
                          </a:solidFill>
                          <a:latin typeface="Arial" panose="020B0604020202020204" pitchFamily="34" charset="0"/>
                          <a:cs typeface="Arial" panose="020B0604020202020204" pitchFamily="34" charset="0"/>
                        </a:rPr>
                        <a:t>Yes</a:t>
                      </a:r>
                    </a:p>
                  </a:txBody>
                  <a:tcPr/>
                </a:tc>
                <a:tc>
                  <a:txBody>
                    <a:bodyPr/>
                    <a:lstStyle/>
                    <a:p>
                      <a:pPr algn="ctr"/>
                      <a:r>
                        <a:rPr lang="en-US" sz="2000" b="1" dirty="0">
                          <a:solidFill>
                            <a:schemeClr val="tx1"/>
                          </a:solidFill>
                          <a:latin typeface="Arial" panose="020B0604020202020204" pitchFamily="34" charset="0"/>
                          <a:cs typeface="Arial" panose="020B0604020202020204" pitchFamily="34" charset="0"/>
                        </a:rPr>
                        <a:t>No</a:t>
                      </a:r>
                    </a:p>
                  </a:txBody>
                  <a:tcPr/>
                </a:tc>
                <a:extLst>
                  <a:ext uri="{0D108BD9-81ED-4DB2-BD59-A6C34878D82A}">
                    <a16:rowId xmlns:a16="http://schemas.microsoft.com/office/drawing/2014/main" val="1074553522"/>
                  </a:ext>
                </a:extLst>
              </a:tr>
              <a:tr h="760287">
                <a:tc>
                  <a:txBody>
                    <a:bodyPr/>
                    <a:lstStyle/>
                    <a:p>
                      <a:r>
                        <a:rPr lang="en-US" sz="2000" b="1" u="none" strike="noStrike" kern="1200" baseline="0" dirty="0">
                          <a:solidFill>
                            <a:schemeClr val="dk1"/>
                          </a:solidFill>
                          <a:latin typeface="Arial" panose="020B0604020202020204" pitchFamily="34" charset="0"/>
                          <a:cs typeface="Arial" panose="020B0604020202020204" pitchFamily="34" charset="0"/>
                        </a:rPr>
                        <a:t>1. </a:t>
                      </a:r>
                      <a:r>
                        <a:rPr lang="en-US" sz="2000" b="0" u="none" strike="noStrike" kern="1200" baseline="0" dirty="0">
                          <a:solidFill>
                            <a:schemeClr val="dk1"/>
                          </a:solidFill>
                          <a:latin typeface="Arial" panose="020B0604020202020204" pitchFamily="34" charset="0"/>
                          <a:cs typeface="Arial" panose="020B0604020202020204" pitchFamily="34" charset="0"/>
                        </a:rPr>
                        <a:t>After participating in [</a:t>
                      </a:r>
                      <a:r>
                        <a:rPr lang="en-US" sz="2000" b="1" i="1" u="none" strike="noStrike" kern="1200" baseline="0" dirty="0">
                          <a:solidFill>
                            <a:schemeClr val="dk1"/>
                          </a:solidFill>
                          <a:latin typeface="Arial" panose="020B0604020202020204" pitchFamily="34" charset="0"/>
                          <a:cs typeface="Arial" panose="020B0604020202020204" pitchFamily="34" charset="0"/>
                        </a:rPr>
                        <a:t>XYZ-Name of Program</a:t>
                      </a:r>
                      <a:r>
                        <a:rPr lang="en-US" sz="2000" b="0" u="none" strike="noStrike" kern="1200" baseline="0" dirty="0">
                          <a:solidFill>
                            <a:schemeClr val="dk1"/>
                          </a:solidFill>
                          <a:latin typeface="Arial" panose="020B0604020202020204" pitchFamily="34" charset="0"/>
                          <a:cs typeface="Arial" panose="020B0604020202020204" pitchFamily="34" charset="0"/>
                        </a:rPr>
                        <a:t>], I prepared disaster kits for my home/business.</a:t>
                      </a:r>
                      <a:endParaRPr lang="en-US" sz="1000" b="0" i="0" u="none" strike="noStrike" kern="1200" baseline="0" dirty="0">
                        <a:solidFill>
                          <a:schemeClr val="dk1"/>
                        </a:solidFill>
                        <a:latin typeface="Arial" panose="020B0604020202020204" pitchFamily="34" charset="0"/>
                        <a:ea typeface="+mn-ea"/>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Yes</a:t>
                      </a:r>
                    </a:p>
                  </a:txBody>
                  <a:tcPr/>
                </a:tc>
                <a:tc>
                  <a:txBody>
                    <a:bodyPr/>
                    <a:lstStyle/>
                    <a:p>
                      <a:pPr algn="ctr"/>
                      <a:r>
                        <a:rPr lang="en-US" sz="2000" dirty="0">
                          <a:latin typeface="Arial" panose="020B0604020202020204" pitchFamily="34" charset="0"/>
                          <a:cs typeface="Arial" panose="020B0604020202020204" pitchFamily="34" charset="0"/>
                        </a:rPr>
                        <a:t>No</a:t>
                      </a:r>
                    </a:p>
                  </a:txBody>
                  <a:tcPr/>
                </a:tc>
                <a:extLst>
                  <a:ext uri="{0D108BD9-81ED-4DB2-BD59-A6C34878D82A}">
                    <a16:rowId xmlns:a16="http://schemas.microsoft.com/office/drawing/2014/main" val="1722707801"/>
                  </a:ext>
                </a:extLst>
              </a:tr>
              <a:tr h="904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u="none" strike="noStrike" kern="1200" baseline="0" dirty="0">
                          <a:solidFill>
                            <a:schemeClr val="dk1"/>
                          </a:solidFill>
                          <a:latin typeface="Arial" panose="020B0604020202020204" pitchFamily="34" charset="0"/>
                          <a:cs typeface="Arial" panose="020B0604020202020204" pitchFamily="34" charset="0"/>
                        </a:rPr>
                        <a:t>2.</a:t>
                      </a:r>
                      <a:r>
                        <a:rPr lang="en-US" sz="2000" b="0" u="none" strike="noStrike" kern="1200" baseline="0" dirty="0">
                          <a:solidFill>
                            <a:schemeClr val="dk1"/>
                          </a:solidFill>
                          <a:latin typeface="Arial" panose="020B0604020202020204" pitchFamily="34" charset="0"/>
                          <a:cs typeface="Arial" panose="020B0604020202020204" pitchFamily="34" charset="0"/>
                        </a:rPr>
                        <a:t> After participating in [</a:t>
                      </a:r>
                      <a:r>
                        <a:rPr lang="en-US" sz="2000" b="1" i="1" u="none" strike="noStrike" kern="1200" baseline="0" dirty="0">
                          <a:solidFill>
                            <a:schemeClr val="dk1"/>
                          </a:solidFill>
                          <a:latin typeface="Arial" panose="020B0604020202020204" pitchFamily="34" charset="0"/>
                          <a:cs typeface="Arial" panose="020B0604020202020204" pitchFamily="34" charset="0"/>
                        </a:rPr>
                        <a:t>XYZ-Name of Program</a:t>
                      </a:r>
                      <a:r>
                        <a:rPr lang="en-US" sz="2000" b="0" u="none" strike="noStrike" kern="1200" baseline="0" dirty="0">
                          <a:solidFill>
                            <a:schemeClr val="dk1"/>
                          </a:solidFill>
                          <a:latin typeface="Arial" panose="020B0604020202020204" pitchFamily="34" charset="0"/>
                          <a:cs typeface="Arial" panose="020B0604020202020204" pitchFamily="34" charset="0"/>
                        </a:rPr>
                        <a:t>], I became involved in an existing (or new) local disaster preparedness program.</a:t>
                      </a:r>
                    </a:p>
                  </a:txBody>
                  <a:tcPr/>
                </a:tc>
                <a:tc>
                  <a:txBody>
                    <a:bodyPr/>
                    <a:lstStyle/>
                    <a:p>
                      <a:pPr algn="ctr"/>
                      <a:r>
                        <a:rPr lang="en-US" sz="2000" dirty="0">
                          <a:latin typeface="Arial" panose="020B0604020202020204" pitchFamily="34" charset="0"/>
                          <a:cs typeface="Arial" panose="020B0604020202020204" pitchFamily="34" charset="0"/>
                        </a:rPr>
                        <a:t>Yes</a:t>
                      </a:r>
                    </a:p>
                  </a:txBody>
                  <a:tcPr/>
                </a:tc>
                <a:tc>
                  <a:txBody>
                    <a:bodyPr/>
                    <a:lstStyle/>
                    <a:p>
                      <a:pPr algn="ctr"/>
                      <a:r>
                        <a:rPr lang="en-US" sz="2000" dirty="0">
                          <a:latin typeface="Arial" panose="020B0604020202020204" pitchFamily="34" charset="0"/>
                          <a:cs typeface="Arial" panose="020B0604020202020204" pitchFamily="34" charset="0"/>
                        </a:rPr>
                        <a:t>No</a:t>
                      </a:r>
                    </a:p>
                  </a:txBody>
                  <a:tcPr/>
                </a:tc>
                <a:extLst>
                  <a:ext uri="{0D108BD9-81ED-4DB2-BD59-A6C34878D82A}">
                    <a16:rowId xmlns:a16="http://schemas.microsoft.com/office/drawing/2014/main" val="3807894296"/>
                  </a:ext>
                </a:extLst>
              </a:tr>
              <a:tr h="10802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a:t>
                      </a:r>
                      <a:r>
                        <a:rPr lang="en-US" sz="2000" b="0" u="none" strike="noStrike" kern="1200" baseline="0" dirty="0">
                          <a:solidFill>
                            <a:schemeClr val="dk1"/>
                          </a:solidFill>
                          <a:latin typeface="Arial" panose="020B0604020202020204" pitchFamily="34" charset="0"/>
                          <a:cs typeface="Arial" panose="020B0604020202020204" pitchFamily="34" charset="0"/>
                        </a:rPr>
                        <a:t> After participating in [</a:t>
                      </a:r>
                      <a:r>
                        <a:rPr lang="en-US" sz="2000" b="1" i="1" u="none" strike="noStrike" kern="1200" baseline="0" dirty="0">
                          <a:solidFill>
                            <a:schemeClr val="dk1"/>
                          </a:solidFill>
                          <a:latin typeface="Arial" panose="020B0604020202020204" pitchFamily="34" charset="0"/>
                          <a:cs typeface="Arial" panose="020B0604020202020204" pitchFamily="34" charset="0"/>
                        </a:rPr>
                        <a:t>XYZ-Name of Program</a:t>
                      </a:r>
                      <a:r>
                        <a:rPr lang="en-US" sz="2000" b="0" u="none" strike="noStrike" kern="1200" baseline="0" dirty="0">
                          <a:solidFill>
                            <a:schemeClr val="dk1"/>
                          </a:solidFill>
                          <a:latin typeface="Arial" panose="020B0604020202020204" pitchFamily="34" charset="0"/>
                          <a:cs typeface="Arial" panose="020B0604020202020204" pitchFamily="34" charset="0"/>
                        </a:rPr>
                        <a:t>], I led a disaster response program.</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Yes</a:t>
                      </a:r>
                    </a:p>
                  </a:txBody>
                  <a:tcPr/>
                </a:tc>
                <a:tc>
                  <a:txBody>
                    <a:bodyPr/>
                    <a:lstStyle/>
                    <a:p>
                      <a:pPr algn="ctr"/>
                      <a:r>
                        <a:rPr lang="en-US" sz="2000" dirty="0">
                          <a:latin typeface="Arial" panose="020B0604020202020204" pitchFamily="34" charset="0"/>
                          <a:cs typeface="Arial" panose="020B0604020202020204" pitchFamily="34" charset="0"/>
                        </a:rPr>
                        <a:t>No</a:t>
                      </a:r>
                    </a:p>
                  </a:txBody>
                  <a:tcPr/>
                </a:tc>
                <a:extLst>
                  <a:ext uri="{0D108BD9-81ED-4DB2-BD59-A6C34878D82A}">
                    <a16:rowId xmlns:a16="http://schemas.microsoft.com/office/drawing/2014/main" val="2778487972"/>
                  </a:ext>
                </a:extLst>
              </a:tr>
            </a:tbl>
          </a:graphicData>
        </a:graphic>
      </p:graphicFrame>
    </p:spTree>
    <p:extLst>
      <p:ext uri="{BB962C8B-B14F-4D97-AF65-F5344CB8AC3E}">
        <p14:creationId xmlns:p14="http://schemas.microsoft.com/office/powerpoint/2010/main" val="267943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1AEF-A1A5-4258-BB4F-281944ACEBD0}"/>
              </a:ext>
            </a:extLst>
          </p:cNvPr>
          <p:cNvSpPr>
            <a:spLocks noGrp="1"/>
          </p:cNvSpPr>
          <p:nvPr>
            <p:ph type="title"/>
          </p:nvPr>
        </p:nvSpPr>
        <p:spPr>
          <a:xfrm>
            <a:off x="319597" y="531643"/>
            <a:ext cx="11478826" cy="797850"/>
          </a:xfrm>
        </p:spPr>
        <p:txBody>
          <a:bodyPr>
            <a:normAutofit/>
          </a:bodyPr>
          <a:lstStyle/>
          <a:p>
            <a:r>
              <a:rPr lang="en-US" sz="4000" b="1" dirty="0">
                <a:solidFill>
                  <a:prstClr val="black"/>
                </a:solidFill>
                <a:latin typeface="Arial" panose="020B0604020202020204" pitchFamily="34" charset="0"/>
                <a:cs typeface="Arial" panose="020B0604020202020204" pitchFamily="34" charset="0"/>
              </a:rPr>
              <a:t>Recovery Indicator in KERS</a:t>
            </a:r>
            <a:endParaRPr lang="en-US" dirty="0"/>
          </a:p>
        </p:txBody>
      </p:sp>
      <p:sp>
        <p:nvSpPr>
          <p:cNvPr id="3" name="Content Placeholder 2">
            <a:extLst>
              <a:ext uri="{FF2B5EF4-FFF2-40B4-BE49-F238E27FC236}">
                <a16:creationId xmlns:a16="http://schemas.microsoft.com/office/drawing/2014/main" id="{0362739A-CE8F-432E-BBCA-28BB66D926BA}"/>
              </a:ext>
            </a:extLst>
          </p:cNvPr>
          <p:cNvSpPr>
            <a:spLocks noGrp="1"/>
          </p:cNvSpPr>
          <p:nvPr>
            <p:ph idx="1"/>
          </p:nvPr>
        </p:nvSpPr>
        <p:spPr>
          <a:xfrm>
            <a:off x="319597" y="1929771"/>
            <a:ext cx="11024301" cy="3527132"/>
          </a:xfrm>
        </p:spPr>
        <p:txBody>
          <a:bodyPr>
            <a:noAutofit/>
          </a:bodyPr>
          <a:lstStyle/>
          <a:p>
            <a:pPr marL="228600" marR="0" lvl="0" indent="-22860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individuals reporting the expedited recovery of agricultural operations, individuals, families, and businesses after natural disasters, pandemics, and/or other emergencies</a:t>
            </a:r>
          </a:p>
        </p:txBody>
      </p:sp>
    </p:spTree>
    <p:extLst>
      <p:ext uri="{BB962C8B-B14F-4D97-AF65-F5344CB8AC3E}">
        <p14:creationId xmlns:p14="http://schemas.microsoft.com/office/powerpoint/2010/main" val="1757416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1AEF-A1A5-4258-BB4F-281944ACEBD0}"/>
              </a:ext>
            </a:extLst>
          </p:cNvPr>
          <p:cNvSpPr>
            <a:spLocks noGrp="1"/>
          </p:cNvSpPr>
          <p:nvPr>
            <p:ph type="title"/>
          </p:nvPr>
        </p:nvSpPr>
        <p:spPr>
          <a:xfrm>
            <a:off x="319597" y="531643"/>
            <a:ext cx="11478826" cy="797850"/>
          </a:xfrm>
        </p:spPr>
        <p:txBody>
          <a:bodyPr>
            <a:normAutofit fontScale="90000"/>
          </a:bodyPr>
          <a:lstStyle/>
          <a:p>
            <a:r>
              <a:rPr lang="en-US" sz="4000" b="1" dirty="0">
                <a:solidFill>
                  <a:prstClr val="black"/>
                </a:solidFill>
                <a:latin typeface="Arial" panose="020B0604020202020204" pitchFamily="34" charset="0"/>
                <a:cs typeface="Arial" panose="020B0604020202020204" pitchFamily="34" charset="0"/>
              </a:rPr>
              <a:t>What are other recovery outcomes to document?</a:t>
            </a:r>
            <a:endParaRPr lang="en-US" dirty="0"/>
          </a:p>
        </p:txBody>
      </p:sp>
      <p:sp>
        <p:nvSpPr>
          <p:cNvPr id="3" name="Content Placeholder 2">
            <a:extLst>
              <a:ext uri="{FF2B5EF4-FFF2-40B4-BE49-F238E27FC236}">
                <a16:creationId xmlns:a16="http://schemas.microsoft.com/office/drawing/2014/main" id="{0362739A-CE8F-432E-BBCA-28BB66D926BA}"/>
              </a:ext>
            </a:extLst>
          </p:cNvPr>
          <p:cNvSpPr>
            <a:spLocks noGrp="1"/>
          </p:cNvSpPr>
          <p:nvPr>
            <p:ph idx="1"/>
          </p:nvPr>
        </p:nvSpPr>
        <p:spPr>
          <a:xfrm>
            <a:off x="250338" y="1497151"/>
            <a:ext cx="11024301" cy="4351338"/>
          </a:xfrm>
        </p:spPr>
        <p:txBody>
          <a:bodyPr>
            <a:noAutofit/>
          </a:bodyPr>
          <a:lstStyle/>
          <a:p>
            <a:pPr>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Involvement in soliciting, managing, distributing, or coordinating donations </a:t>
            </a:r>
          </a:p>
          <a:p>
            <a:pPr lvl="1">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Amount of $$ donated through Extension</a:t>
            </a:r>
          </a:p>
          <a:p>
            <a:pPr lvl="1">
              <a:lnSpc>
                <a:spcPct val="107000"/>
              </a:lnSpc>
              <a:spcBef>
                <a:spcPts val="0"/>
              </a:spcBef>
              <a:spcAft>
                <a:spcPts val="800"/>
              </a:spcAft>
            </a:pPr>
            <a:r>
              <a:rPr lang="en-US" dirty="0">
                <a:latin typeface="Arial" panose="020B0604020202020204" pitchFamily="34" charset="0"/>
                <a:ea typeface="Calibri" panose="020F0502020204030204" pitchFamily="34" charset="0"/>
                <a:cs typeface="Arial" panose="020B0604020202020204" pitchFamily="34" charset="0"/>
              </a:rPr>
              <a:t>Types &amp; number of products donated/distributed  (or $$ value)</a:t>
            </a:r>
          </a:p>
          <a:p>
            <a:pPr lvl="1">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 of Extension affiliated distribution sites</a:t>
            </a:r>
          </a:p>
          <a:p>
            <a:pPr lvl="1">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 of hours that Extension personnel/volunteers contributed to sourcing and managing donations</a:t>
            </a:r>
          </a:p>
          <a:p>
            <a:pPr marL="0" marR="0" lvl="0" indent="0">
              <a:lnSpc>
                <a:spcPct val="107000"/>
              </a:lnSpc>
              <a:spcBef>
                <a:spcPts val="0"/>
              </a:spcBef>
              <a:spcAft>
                <a:spcPts val="0"/>
              </a:spcAft>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1000"/>
              </a:spcBef>
              <a:spcAft>
                <a:spcPts val="1200"/>
              </a:spcAft>
              <a:buClrTx/>
              <a:buSz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8380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K PPTs All Blue">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PH Blue Widescreen.potx" id="{48727AB4-7B73-4ED9-AA85-F43DD8B721B0}" vid="{C08C4823-7033-4ED6-9CAB-2934606BD8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3262</TotalTime>
  <Words>1039</Words>
  <Application>Microsoft Office PowerPoint</Application>
  <PresentationFormat>Widescreen</PresentationFormat>
  <Paragraphs>148</Paragraphs>
  <Slides>21</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Avenir Next Regular</vt:lpstr>
      <vt:lpstr>Calibri</vt:lpstr>
      <vt:lpstr>Calibri Light</vt:lpstr>
      <vt:lpstr>Mercury Display</vt:lpstr>
      <vt:lpstr>Symbol</vt:lpstr>
      <vt:lpstr>Office Theme</vt:lpstr>
      <vt:lpstr>UK PPTs All Blue</vt:lpstr>
      <vt:lpstr>PowerPoint Presentation</vt:lpstr>
      <vt:lpstr>Background</vt:lpstr>
      <vt:lpstr>What to measure …</vt:lpstr>
      <vt:lpstr>Short-term Indicators in KERS</vt:lpstr>
      <vt:lpstr>Post-Participation Questions to Measure Indicators </vt:lpstr>
      <vt:lpstr>Behavior Change Indicators in KERS</vt:lpstr>
      <vt:lpstr>Follow-up Questions to Measure Behavior Indicators </vt:lpstr>
      <vt:lpstr>Recovery Indicator in KERS</vt:lpstr>
      <vt:lpstr>What are other recovery outcomes to document?</vt:lpstr>
      <vt:lpstr>What are other recovery outcomes to document?</vt:lpstr>
      <vt:lpstr>What are other recovery outcomes to document?</vt:lpstr>
      <vt:lpstr>What are other recovery outcomes to document</vt:lpstr>
      <vt:lpstr>What are other recovery outcomes to document?</vt:lpstr>
      <vt:lpstr>Questions? </vt:lpstr>
      <vt:lpstr>PowerPoint Presentation</vt:lpstr>
      <vt:lpstr>PowerPoint Presentation</vt:lpstr>
      <vt:lpstr>PowerPoint Presentation</vt:lpstr>
      <vt:lpstr>PowerPoint Presentation</vt:lpstr>
      <vt:lpstr>PowerPoint Presentation</vt:lpstr>
      <vt:lpstr>PowerPoint Presentation</vt:lpstr>
      <vt:lpstr>Feedback from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Riker, Seth T.</dc:creator>
  <cp:lastModifiedBy>Young, Jeffery A.</cp:lastModifiedBy>
  <cp:revision>28</cp:revision>
  <dcterms:created xsi:type="dcterms:W3CDTF">2023-05-22T16:02:22Z</dcterms:created>
  <dcterms:modified xsi:type="dcterms:W3CDTF">2023-09-07T16:05:15Z</dcterms:modified>
</cp:coreProperties>
</file>